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712" r:id="rId2"/>
    <p:sldId id="722" r:id="rId3"/>
    <p:sldId id="318" r:id="rId4"/>
    <p:sldId id="320" r:id="rId5"/>
    <p:sldId id="1155" r:id="rId6"/>
    <p:sldId id="718" r:id="rId7"/>
    <p:sldId id="1142" r:id="rId8"/>
    <p:sldId id="689" r:id="rId9"/>
    <p:sldId id="1143" r:id="rId10"/>
    <p:sldId id="1130" r:id="rId11"/>
    <p:sldId id="1144" r:id="rId12"/>
    <p:sldId id="1145" r:id="rId13"/>
    <p:sldId id="720" r:id="rId14"/>
    <p:sldId id="716" r:id="rId15"/>
    <p:sldId id="1128" r:id="rId16"/>
    <p:sldId id="1138" r:id="rId17"/>
    <p:sldId id="1148" r:id="rId18"/>
    <p:sldId id="1149" r:id="rId19"/>
    <p:sldId id="1132" r:id="rId20"/>
    <p:sldId id="1153" r:id="rId21"/>
    <p:sldId id="1156" r:id="rId22"/>
    <p:sldId id="1174" r:id="rId23"/>
    <p:sldId id="1152" r:id="rId24"/>
    <p:sldId id="1150" r:id="rId25"/>
    <p:sldId id="717" r:id="rId26"/>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407" userDrawn="1">
          <p15:clr>
            <a:srgbClr val="A4A3A4"/>
          </p15:clr>
        </p15:guide>
        <p15:guide id="5" orient="horz" pos="1865" userDrawn="1">
          <p15:clr>
            <a:srgbClr val="A4A3A4"/>
          </p15:clr>
        </p15:guide>
        <p15:guide id="8" pos="3591" userDrawn="1">
          <p15:clr>
            <a:srgbClr val="A4A3A4"/>
          </p15:clr>
        </p15:guide>
        <p15:guide id="9" pos="70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91553" autoAdjust="0"/>
  </p:normalViewPr>
  <p:slideViewPr>
    <p:cSldViewPr snapToGrid="0">
      <p:cViewPr varScale="1">
        <p:scale>
          <a:sx n="45" d="100"/>
          <a:sy n="45" d="100"/>
        </p:scale>
        <p:origin x="522" y="42"/>
      </p:cViewPr>
      <p:guideLst>
        <p:guide orient="horz" pos="3407"/>
        <p:guide orient="horz" pos="1865"/>
        <p:guide pos="3591"/>
        <p:guide pos="7061"/>
      </p:guideLst>
    </p:cSldViewPr>
  </p:slideViewPr>
  <p:notesTextViewPr>
    <p:cViewPr>
      <p:scale>
        <a:sx n="1" d="1"/>
        <a:sy n="1" d="1"/>
      </p:scale>
      <p:origin x="0" y="0"/>
    </p:cViewPr>
  </p:notesTextViewPr>
  <p:notesViewPr>
    <p:cSldViewPr snapToGrid="0" showGuides="1">
      <p:cViewPr varScale="1">
        <p:scale>
          <a:sx n="69" d="100"/>
          <a:sy n="69" d="100"/>
        </p:scale>
        <p:origin x="271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65CA1-C2A2-4881-822B-1323C6F1988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D01B7C8-54EA-4FD5-97C2-ABB8B5DCCB7C}">
      <dgm:prSet phldrT="[文本]"/>
      <dgm:spPr/>
      <dgm:t>
        <a:bodyPr/>
        <a:lstStyle/>
        <a:p>
          <a:r>
            <a:rPr lang="zh-CN" altLang="en-US" dirty="0"/>
            <a:t>裁切</a:t>
          </a:r>
        </a:p>
      </dgm:t>
    </dgm:pt>
    <dgm:pt modelId="{DD720094-47EC-49AE-B462-6DD1E7720F5F}" type="parTrans" cxnId="{FFEDB90A-9F95-45AD-AF54-6C9ABA8002F8}">
      <dgm:prSet/>
      <dgm:spPr/>
      <dgm:t>
        <a:bodyPr/>
        <a:lstStyle/>
        <a:p>
          <a:endParaRPr lang="zh-CN" altLang="en-US"/>
        </a:p>
      </dgm:t>
    </dgm:pt>
    <dgm:pt modelId="{00B28E75-94F0-4875-BAAB-0F3F6016037F}" type="sibTrans" cxnId="{FFEDB90A-9F95-45AD-AF54-6C9ABA8002F8}">
      <dgm:prSet/>
      <dgm:spPr/>
      <dgm:t>
        <a:bodyPr/>
        <a:lstStyle/>
        <a:p>
          <a:endParaRPr lang="zh-CN" altLang="en-US"/>
        </a:p>
      </dgm:t>
    </dgm:pt>
    <dgm:pt modelId="{2A51BBEE-41AA-4420-9D67-4EBDA62A2D50}">
      <dgm:prSet phldrT="[文本]"/>
      <dgm:spPr/>
      <dgm:t>
        <a:bodyPr/>
        <a:lstStyle/>
        <a:p>
          <a:r>
            <a:rPr lang="zh-CN" altLang="en-US" dirty="0"/>
            <a:t>翻转</a:t>
          </a:r>
        </a:p>
      </dgm:t>
    </dgm:pt>
    <dgm:pt modelId="{74A9CC30-727F-4F1F-AA28-64D207029D83}" type="parTrans" cxnId="{B8B26C14-867F-4D6A-8CFA-B456FEB8723A}">
      <dgm:prSet/>
      <dgm:spPr/>
      <dgm:t>
        <a:bodyPr/>
        <a:lstStyle/>
        <a:p>
          <a:endParaRPr lang="zh-CN" altLang="en-US"/>
        </a:p>
      </dgm:t>
    </dgm:pt>
    <dgm:pt modelId="{E8395C6E-032F-4315-94F2-116BF4AC0280}" type="sibTrans" cxnId="{B8B26C14-867F-4D6A-8CFA-B456FEB8723A}">
      <dgm:prSet/>
      <dgm:spPr/>
      <dgm:t>
        <a:bodyPr/>
        <a:lstStyle/>
        <a:p>
          <a:endParaRPr lang="zh-CN" altLang="en-US"/>
        </a:p>
      </dgm:t>
    </dgm:pt>
    <dgm:pt modelId="{564A33FE-14C5-4FCA-A427-EE1DC35FDCBC}">
      <dgm:prSet phldrT="[文本]"/>
      <dgm:spPr/>
      <dgm:t>
        <a:bodyPr/>
        <a:lstStyle/>
        <a:p>
          <a:r>
            <a:rPr lang="zh-CN" altLang="en-US" dirty="0"/>
            <a:t>旋转</a:t>
          </a:r>
        </a:p>
      </dgm:t>
    </dgm:pt>
    <dgm:pt modelId="{6768F946-0E90-4ED6-9218-217BA1CCD5DC}" type="parTrans" cxnId="{FE70D5F4-94F4-4BD8-B516-F65D67896EF1}">
      <dgm:prSet/>
      <dgm:spPr/>
      <dgm:t>
        <a:bodyPr/>
        <a:lstStyle/>
        <a:p>
          <a:endParaRPr lang="zh-CN" altLang="en-US"/>
        </a:p>
      </dgm:t>
    </dgm:pt>
    <dgm:pt modelId="{E242F0CA-FA02-4D48-8A41-9EDBD1CD274A}" type="sibTrans" cxnId="{FE70D5F4-94F4-4BD8-B516-F65D67896EF1}">
      <dgm:prSet/>
      <dgm:spPr/>
      <dgm:t>
        <a:bodyPr/>
        <a:lstStyle/>
        <a:p>
          <a:endParaRPr lang="zh-CN" altLang="en-US"/>
        </a:p>
      </dgm:t>
    </dgm:pt>
    <dgm:pt modelId="{B8FD911A-E4F1-41CA-A66D-4FFC12EBF671}">
      <dgm:prSet phldrT="[文本]"/>
      <dgm:spPr/>
      <dgm:t>
        <a:bodyPr/>
        <a:lstStyle/>
        <a:p>
          <a:r>
            <a:rPr lang="zh-CN" altLang="en-US" dirty="0"/>
            <a:t>增强</a:t>
          </a:r>
        </a:p>
      </dgm:t>
    </dgm:pt>
    <dgm:pt modelId="{46D8A0E1-87F1-46C5-AD2F-2503F09AB26E}" type="parTrans" cxnId="{0AFE9F1E-CE9E-489A-9BC1-68496D4BF348}">
      <dgm:prSet/>
      <dgm:spPr/>
      <dgm:t>
        <a:bodyPr/>
        <a:lstStyle/>
        <a:p>
          <a:endParaRPr lang="zh-CN" altLang="en-US"/>
        </a:p>
      </dgm:t>
    </dgm:pt>
    <dgm:pt modelId="{DA510343-E3B6-48BD-BBDE-6A8E5C966B0C}" type="sibTrans" cxnId="{0AFE9F1E-CE9E-489A-9BC1-68496D4BF348}">
      <dgm:prSet/>
      <dgm:spPr/>
      <dgm:t>
        <a:bodyPr/>
        <a:lstStyle/>
        <a:p>
          <a:endParaRPr lang="zh-CN" altLang="en-US"/>
        </a:p>
      </dgm:t>
    </dgm:pt>
    <dgm:pt modelId="{F2F9248A-2204-4441-976E-7B3F02598CF6}" type="pres">
      <dgm:prSet presAssocID="{0CC65CA1-C2A2-4881-822B-1323C6F19886}" presName="matrix" presStyleCnt="0">
        <dgm:presLayoutVars>
          <dgm:chMax val="1"/>
          <dgm:dir/>
          <dgm:resizeHandles val="exact"/>
        </dgm:presLayoutVars>
      </dgm:prSet>
      <dgm:spPr/>
    </dgm:pt>
    <dgm:pt modelId="{A0F82C93-56E2-40D2-9599-D69DFCEBEF97}" type="pres">
      <dgm:prSet presAssocID="{0CC65CA1-C2A2-4881-822B-1323C6F19886}" presName="diamond" presStyleLbl="bgShp" presStyleIdx="0" presStyleCnt="1"/>
      <dgm:spPr/>
    </dgm:pt>
    <dgm:pt modelId="{B5B1918D-1475-4FF2-A778-D81ECC65F069}" type="pres">
      <dgm:prSet presAssocID="{0CC65CA1-C2A2-4881-822B-1323C6F19886}" presName="quad1" presStyleLbl="node1" presStyleIdx="0" presStyleCnt="4">
        <dgm:presLayoutVars>
          <dgm:chMax val="0"/>
          <dgm:chPref val="0"/>
          <dgm:bulletEnabled val="1"/>
        </dgm:presLayoutVars>
      </dgm:prSet>
      <dgm:spPr/>
    </dgm:pt>
    <dgm:pt modelId="{8EF83B47-38A3-4458-BC5F-7DFFD0221A66}" type="pres">
      <dgm:prSet presAssocID="{0CC65CA1-C2A2-4881-822B-1323C6F19886}" presName="quad2" presStyleLbl="node1" presStyleIdx="1" presStyleCnt="4">
        <dgm:presLayoutVars>
          <dgm:chMax val="0"/>
          <dgm:chPref val="0"/>
          <dgm:bulletEnabled val="1"/>
        </dgm:presLayoutVars>
      </dgm:prSet>
      <dgm:spPr/>
    </dgm:pt>
    <dgm:pt modelId="{BE57C304-5ED0-4FFF-8041-4CB9543D2A96}" type="pres">
      <dgm:prSet presAssocID="{0CC65CA1-C2A2-4881-822B-1323C6F19886}" presName="quad3" presStyleLbl="node1" presStyleIdx="2" presStyleCnt="4">
        <dgm:presLayoutVars>
          <dgm:chMax val="0"/>
          <dgm:chPref val="0"/>
          <dgm:bulletEnabled val="1"/>
        </dgm:presLayoutVars>
      </dgm:prSet>
      <dgm:spPr/>
    </dgm:pt>
    <dgm:pt modelId="{2E0A56D6-D6F1-41C2-8604-5D2CB88DB043}" type="pres">
      <dgm:prSet presAssocID="{0CC65CA1-C2A2-4881-822B-1323C6F19886}" presName="quad4" presStyleLbl="node1" presStyleIdx="3" presStyleCnt="4">
        <dgm:presLayoutVars>
          <dgm:chMax val="0"/>
          <dgm:chPref val="0"/>
          <dgm:bulletEnabled val="1"/>
        </dgm:presLayoutVars>
      </dgm:prSet>
      <dgm:spPr/>
    </dgm:pt>
  </dgm:ptLst>
  <dgm:cxnLst>
    <dgm:cxn modelId="{FFEDB90A-9F95-45AD-AF54-6C9ABA8002F8}" srcId="{0CC65CA1-C2A2-4881-822B-1323C6F19886}" destId="{CD01B7C8-54EA-4FD5-97C2-ABB8B5DCCB7C}" srcOrd="0" destOrd="0" parTransId="{DD720094-47EC-49AE-B462-6DD1E7720F5F}" sibTransId="{00B28E75-94F0-4875-BAAB-0F3F6016037F}"/>
    <dgm:cxn modelId="{B8B26C14-867F-4D6A-8CFA-B456FEB8723A}" srcId="{0CC65CA1-C2A2-4881-822B-1323C6F19886}" destId="{2A51BBEE-41AA-4420-9D67-4EBDA62A2D50}" srcOrd="1" destOrd="0" parTransId="{74A9CC30-727F-4F1F-AA28-64D207029D83}" sibTransId="{E8395C6E-032F-4315-94F2-116BF4AC0280}"/>
    <dgm:cxn modelId="{0AFE9F1E-CE9E-489A-9BC1-68496D4BF348}" srcId="{0CC65CA1-C2A2-4881-822B-1323C6F19886}" destId="{B8FD911A-E4F1-41CA-A66D-4FFC12EBF671}" srcOrd="3" destOrd="0" parTransId="{46D8A0E1-87F1-46C5-AD2F-2503F09AB26E}" sibTransId="{DA510343-E3B6-48BD-BBDE-6A8E5C966B0C}"/>
    <dgm:cxn modelId="{6032441F-F56F-4401-B936-39D042504501}" type="presOf" srcId="{564A33FE-14C5-4FCA-A427-EE1DC35FDCBC}" destId="{BE57C304-5ED0-4FFF-8041-4CB9543D2A96}" srcOrd="0" destOrd="0" presId="urn:microsoft.com/office/officeart/2005/8/layout/matrix3"/>
    <dgm:cxn modelId="{22FA1B33-0B9B-470C-A34D-C7FE6B42A96B}" type="presOf" srcId="{CD01B7C8-54EA-4FD5-97C2-ABB8B5DCCB7C}" destId="{B5B1918D-1475-4FF2-A778-D81ECC65F069}" srcOrd="0" destOrd="0" presId="urn:microsoft.com/office/officeart/2005/8/layout/matrix3"/>
    <dgm:cxn modelId="{77D97F56-33B3-4B45-8C2E-C1533CF1FC58}" type="presOf" srcId="{2A51BBEE-41AA-4420-9D67-4EBDA62A2D50}" destId="{8EF83B47-38A3-4458-BC5F-7DFFD0221A66}" srcOrd="0" destOrd="0" presId="urn:microsoft.com/office/officeart/2005/8/layout/matrix3"/>
    <dgm:cxn modelId="{77D97F9C-DB87-407E-B67A-438690128886}" type="presOf" srcId="{B8FD911A-E4F1-41CA-A66D-4FFC12EBF671}" destId="{2E0A56D6-D6F1-41C2-8604-5D2CB88DB043}" srcOrd="0" destOrd="0" presId="urn:microsoft.com/office/officeart/2005/8/layout/matrix3"/>
    <dgm:cxn modelId="{2B2B47C1-9A20-45B6-8312-C910302BC26B}" type="presOf" srcId="{0CC65CA1-C2A2-4881-822B-1323C6F19886}" destId="{F2F9248A-2204-4441-976E-7B3F02598CF6}" srcOrd="0" destOrd="0" presId="urn:microsoft.com/office/officeart/2005/8/layout/matrix3"/>
    <dgm:cxn modelId="{FE70D5F4-94F4-4BD8-B516-F65D67896EF1}" srcId="{0CC65CA1-C2A2-4881-822B-1323C6F19886}" destId="{564A33FE-14C5-4FCA-A427-EE1DC35FDCBC}" srcOrd="2" destOrd="0" parTransId="{6768F946-0E90-4ED6-9218-217BA1CCD5DC}" sibTransId="{E242F0CA-FA02-4D48-8A41-9EDBD1CD274A}"/>
    <dgm:cxn modelId="{18705927-522C-4B9E-9624-0A5D077BB000}" type="presParOf" srcId="{F2F9248A-2204-4441-976E-7B3F02598CF6}" destId="{A0F82C93-56E2-40D2-9599-D69DFCEBEF97}" srcOrd="0" destOrd="0" presId="urn:microsoft.com/office/officeart/2005/8/layout/matrix3"/>
    <dgm:cxn modelId="{8A28DB74-A1C1-48EE-98C4-DE4969FFC1D4}" type="presParOf" srcId="{F2F9248A-2204-4441-976E-7B3F02598CF6}" destId="{B5B1918D-1475-4FF2-A778-D81ECC65F069}" srcOrd="1" destOrd="0" presId="urn:microsoft.com/office/officeart/2005/8/layout/matrix3"/>
    <dgm:cxn modelId="{0767C91C-D192-4F8E-8AF2-23FDC28DC398}" type="presParOf" srcId="{F2F9248A-2204-4441-976E-7B3F02598CF6}" destId="{8EF83B47-38A3-4458-BC5F-7DFFD0221A66}" srcOrd="2" destOrd="0" presId="urn:microsoft.com/office/officeart/2005/8/layout/matrix3"/>
    <dgm:cxn modelId="{151C9603-8F39-4956-90A3-CB9EF5B0E416}" type="presParOf" srcId="{F2F9248A-2204-4441-976E-7B3F02598CF6}" destId="{BE57C304-5ED0-4FFF-8041-4CB9543D2A96}" srcOrd="3" destOrd="0" presId="urn:microsoft.com/office/officeart/2005/8/layout/matrix3"/>
    <dgm:cxn modelId="{AE77BFDB-B297-4A84-810E-63ACF6C1F439}" type="presParOf" srcId="{F2F9248A-2204-4441-976E-7B3F02598CF6}" destId="{2E0A56D6-D6F1-41C2-8604-5D2CB88DB043}" srcOrd="4" destOrd="0" presId="urn:microsoft.com/office/officeart/2005/8/layout/matrix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7160-DDCF-4BFE-9866-07A7671DA39E}" type="doc">
      <dgm:prSet loTypeId="urn:microsoft.com/office/officeart/2005/8/layout/radial1" loCatId="cycle" qsTypeId="urn:microsoft.com/office/officeart/2005/8/quickstyle/simple2" qsCatId="simple" csTypeId="urn:microsoft.com/office/officeart/2005/8/colors/accent1_2" csCatId="accent1" phldr="1"/>
      <dgm:spPr/>
      <dgm:t>
        <a:bodyPr/>
        <a:lstStyle/>
        <a:p>
          <a:endParaRPr lang="zh-CN" altLang="en-US"/>
        </a:p>
      </dgm:t>
    </dgm:pt>
    <dgm:pt modelId="{D6B006FB-8957-4DF4-A946-38CC5B95DD42}">
      <dgm:prSet phldrT="[文本]"/>
      <dgm:spPr/>
      <dgm:t>
        <a:bodyPr/>
        <a:lstStyle/>
        <a:p>
          <a:r>
            <a:rPr lang="zh-CN" altLang="en-US" dirty="0"/>
            <a:t>学习率</a:t>
          </a:r>
        </a:p>
      </dgm:t>
    </dgm:pt>
    <dgm:pt modelId="{BC406E41-A25A-4D76-BB07-251089569DDA}" type="parTrans" cxnId="{10ACDA5E-6484-4F69-92ED-0CB463FB1286}">
      <dgm:prSet/>
      <dgm:spPr/>
      <dgm:t>
        <a:bodyPr/>
        <a:lstStyle/>
        <a:p>
          <a:endParaRPr lang="zh-CN" altLang="en-US"/>
        </a:p>
      </dgm:t>
    </dgm:pt>
    <dgm:pt modelId="{DEB2FA3E-37B6-4791-AA65-102B4EC46EF4}" type="sibTrans" cxnId="{10ACDA5E-6484-4F69-92ED-0CB463FB1286}">
      <dgm:prSet/>
      <dgm:spPr/>
      <dgm:t>
        <a:bodyPr/>
        <a:lstStyle/>
        <a:p>
          <a:endParaRPr lang="zh-CN" altLang="en-US"/>
        </a:p>
      </dgm:t>
    </dgm:pt>
    <dgm:pt modelId="{B56C0D52-5B47-4AF0-A6A6-3F6A42A0C38A}">
      <dgm:prSet phldrT="[文本]"/>
      <dgm:spPr/>
      <dgm:t>
        <a:bodyPr/>
        <a:lstStyle/>
        <a:p>
          <a:r>
            <a:rPr lang="zh-CN" altLang="en-US" dirty="0"/>
            <a:t>损失函数</a:t>
          </a:r>
        </a:p>
      </dgm:t>
    </dgm:pt>
    <dgm:pt modelId="{FD102A37-1325-4980-9079-F7EE1FFBFB4A}" type="parTrans" cxnId="{2F6F0B8D-0CD4-4B89-9C51-9179A35918E1}">
      <dgm:prSet/>
      <dgm:spPr/>
      <dgm:t>
        <a:bodyPr/>
        <a:lstStyle/>
        <a:p>
          <a:endParaRPr lang="zh-CN" altLang="en-US"/>
        </a:p>
      </dgm:t>
    </dgm:pt>
    <dgm:pt modelId="{28104418-24D8-4A6B-8D09-4145A671039B}" type="sibTrans" cxnId="{2F6F0B8D-0CD4-4B89-9C51-9179A35918E1}">
      <dgm:prSet/>
      <dgm:spPr/>
      <dgm:t>
        <a:bodyPr/>
        <a:lstStyle/>
        <a:p>
          <a:endParaRPr lang="zh-CN" altLang="en-US"/>
        </a:p>
      </dgm:t>
    </dgm:pt>
    <dgm:pt modelId="{0133BC5B-2546-4B6B-9F5B-FE9E6C5DCA9E}">
      <dgm:prSet phldrT="[文本]"/>
      <dgm:spPr/>
      <dgm:t>
        <a:bodyPr/>
        <a:lstStyle/>
        <a:p>
          <a:r>
            <a:rPr lang="zh-CN" altLang="en-US" dirty="0"/>
            <a:t>优化器</a:t>
          </a:r>
        </a:p>
      </dgm:t>
    </dgm:pt>
    <dgm:pt modelId="{FF468725-5F78-401B-957A-BB598ECFFFF5}" type="parTrans" cxnId="{1A9AB2FF-3464-490C-8508-A129ACEFAAF7}">
      <dgm:prSet/>
      <dgm:spPr/>
      <dgm:t>
        <a:bodyPr/>
        <a:lstStyle/>
        <a:p>
          <a:endParaRPr lang="zh-CN" altLang="en-US"/>
        </a:p>
      </dgm:t>
    </dgm:pt>
    <dgm:pt modelId="{CD6FA35B-49A5-4578-BC8D-B3F8A248FCC7}" type="sibTrans" cxnId="{1A9AB2FF-3464-490C-8508-A129ACEFAAF7}">
      <dgm:prSet/>
      <dgm:spPr/>
      <dgm:t>
        <a:bodyPr/>
        <a:lstStyle/>
        <a:p>
          <a:endParaRPr lang="zh-CN" altLang="en-US"/>
        </a:p>
      </dgm:t>
    </dgm:pt>
    <dgm:pt modelId="{BD1F9708-56C3-40B6-98A1-38BA620B3EF6}">
      <dgm:prSet phldrT="[文本]"/>
      <dgm:spPr/>
      <dgm:t>
        <a:bodyPr/>
        <a:lstStyle/>
        <a:p>
          <a:r>
            <a:rPr lang="en-US" altLang="zh-CN" dirty="0"/>
            <a:t>Batch</a:t>
          </a:r>
        </a:p>
        <a:p>
          <a:r>
            <a:rPr lang="en-US" altLang="zh-CN" dirty="0"/>
            <a:t>Size</a:t>
          </a:r>
          <a:endParaRPr lang="zh-CN" altLang="en-US" dirty="0"/>
        </a:p>
      </dgm:t>
    </dgm:pt>
    <dgm:pt modelId="{793462C3-1234-4B65-9846-8A628F7DBF87}" type="parTrans" cxnId="{921C0E31-FA3A-4954-B5EE-4D82784050D6}">
      <dgm:prSet/>
      <dgm:spPr/>
      <dgm:t>
        <a:bodyPr/>
        <a:lstStyle/>
        <a:p>
          <a:endParaRPr lang="zh-CN" altLang="en-US"/>
        </a:p>
      </dgm:t>
    </dgm:pt>
    <dgm:pt modelId="{EB8307D8-0717-4EB6-954B-FB873EEDACE4}" type="sibTrans" cxnId="{921C0E31-FA3A-4954-B5EE-4D82784050D6}">
      <dgm:prSet/>
      <dgm:spPr/>
      <dgm:t>
        <a:bodyPr/>
        <a:lstStyle/>
        <a:p>
          <a:endParaRPr lang="zh-CN" altLang="en-US"/>
        </a:p>
      </dgm:t>
    </dgm:pt>
    <dgm:pt modelId="{04F5E4E7-61F8-4266-ABBA-5B55E3B13DE7}" type="pres">
      <dgm:prSet presAssocID="{81477160-DDCF-4BFE-9866-07A7671DA39E}" presName="cycle" presStyleCnt="0">
        <dgm:presLayoutVars>
          <dgm:chMax val="1"/>
          <dgm:dir/>
          <dgm:animLvl val="ctr"/>
          <dgm:resizeHandles val="exact"/>
        </dgm:presLayoutVars>
      </dgm:prSet>
      <dgm:spPr/>
    </dgm:pt>
    <dgm:pt modelId="{6CC413D2-53C3-4EC2-A8DB-1C5BD5195EF9}" type="pres">
      <dgm:prSet presAssocID="{D6B006FB-8957-4DF4-A946-38CC5B95DD42}" presName="centerShape" presStyleLbl="node0" presStyleIdx="0" presStyleCnt="1"/>
      <dgm:spPr/>
    </dgm:pt>
    <dgm:pt modelId="{C2D440A0-B53B-4D53-8011-571F144663A2}" type="pres">
      <dgm:prSet presAssocID="{FD102A37-1325-4980-9079-F7EE1FFBFB4A}" presName="Name9" presStyleLbl="parChTrans1D2" presStyleIdx="0" presStyleCnt="3"/>
      <dgm:spPr/>
    </dgm:pt>
    <dgm:pt modelId="{7D3747E1-9012-43A5-9BC9-DEAEDB60B69D}" type="pres">
      <dgm:prSet presAssocID="{FD102A37-1325-4980-9079-F7EE1FFBFB4A}" presName="connTx" presStyleLbl="parChTrans1D2" presStyleIdx="0" presStyleCnt="3"/>
      <dgm:spPr/>
    </dgm:pt>
    <dgm:pt modelId="{BEF83C6D-939F-4388-A193-97306A62E81E}" type="pres">
      <dgm:prSet presAssocID="{B56C0D52-5B47-4AF0-A6A6-3F6A42A0C38A}" presName="node" presStyleLbl="node1" presStyleIdx="0" presStyleCnt="3" custScaleX="104992">
        <dgm:presLayoutVars>
          <dgm:bulletEnabled val="1"/>
        </dgm:presLayoutVars>
      </dgm:prSet>
      <dgm:spPr/>
    </dgm:pt>
    <dgm:pt modelId="{D1EE56B5-719F-40D3-B415-EEA7ABB7C0B3}" type="pres">
      <dgm:prSet presAssocID="{FF468725-5F78-401B-957A-BB598ECFFFF5}" presName="Name9" presStyleLbl="parChTrans1D2" presStyleIdx="1" presStyleCnt="3"/>
      <dgm:spPr/>
    </dgm:pt>
    <dgm:pt modelId="{174E94C7-6A0D-48C3-99AA-74B3D35F6AE4}" type="pres">
      <dgm:prSet presAssocID="{FF468725-5F78-401B-957A-BB598ECFFFF5}" presName="connTx" presStyleLbl="parChTrans1D2" presStyleIdx="1" presStyleCnt="3"/>
      <dgm:spPr/>
    </dgm:pt>
    <dgm:pt modelId="{C10BEFAB-0948-47A0-BA94-CDC4872CD287}" type="pres">
      <dgm:prSet presAssocID="{0133BC5B-2546-4B6B-9F5B-FE9E6C5DCA9E}" presName="node" presStyleLbl="node1" presStyleIdx="1" presStyleCnt="3">
        <dgm:presLayoutVars>
          <dgm:bulletEnabled val="1"/>
        </dgm:presLayoutVars>
      </dgm:prSet>
      <dgm:spPr/>
    </dgm:pt>
    <dgm:pt modelId="{B7F4EE5E-4514-4BC9-A848-46229825AEDC}" type="pres">
      <dgm:prSet presAssocID="{793462C3-1234-4B65-9846-8A628F7DBF87}" presName="Name9" presStyleLbl="parChTrans1D2" presStyleIdx="2" presStyleCnt="3"/>
      <dgm:spPr/>
    </dgm:pt>
    <dgm:pt modelId="{68AD4DAB-9F3B-4A1A-BB10-276745AE0EAA}" type="pres">
      <dgm:prSet presAssocID="{793462C3-1234-4B65-9846-8A628F7DBF87}" presName="connTx" presStyleLbl="parChTrans1D2" presStyleIdx="2" presStyleCnt="3"/>
      <dgm:spPr/>
    </dgm:pt>
    <dgm:pt modelId="{7F30B4A1-D82E-47A3-AB37-9D39005600C4}" type="pres">
      <dgm:prSet presAssocID="{BD1F9708-56C3-40B6-98A1-38BA620B3EF6}" presName="node" presStyleLbl="node1" presStyleIdx="2" presStyleCnt="3">
        <dgm:presLayoutVars>
          <dgm:bulletEnabled val="1"/>
        </dgm:presLayoutVars>
      </dgm:prSet>
      <dgm:spPr/>
    </dgm:pt>
  </dgm:ptLst>
  <dgm:cxnLst>
    <dgm:cxn modelId="{FCD1CB00-ECA8-4992-84AB-D61334FAC9F5}" type="presOf" srcId="{FD102A37-1325-4980-9079-F7EE1FFBFB4A}" destId="{C2D440A0-B53B-4D53-8011-571F144663A2}" srcOrd="0" destOrd="0" presId="urn:microsoft.com/office/officeart/2005/8/layout/radial1"/>
    <dgm:cxn modelId="{90538007-EBD7-4459-8B79-9E13FED85B8C}" type="presOf" srcId="{FF468725-5F78-401B-957A-BB598ECFFFF5}" destId="{174E94C7-6A0D-48C3-99AA-74B3D35F6AE4}" srcOrd="1" destOrd="0" presId="urn:microsoft.com/office/officeart/2005/8/layout/radial1"/>
    <dgm:cxn modelId="{22D6B614-7784-43BB-88DA-0FC0C47EB26E}" type="presOf" srcId="{D6B006FB-8957-4DF4-A946-38CC5B95DD42}" destId="{6CC413D2-53C3-4EC2-A8DB-1C5BD5195EF9}" srcOrd="0" destOrd="0" presId="urn:microsoft.com/office/officeart/2005/8/layout/radial1"/>
    <dgm:cxn modelId="{CB2C2E1F-18AC-40F0-AF7A-CA069F195CF6}" type="presOf" srcId="{793462C3-1234-4B65-9846-8A628F7DBF87}" destId="{B7F4EE5E-4514-4BC9-A848-46229825AEDC}" srcOrd="0" destOrd="0" presId="urn:microsoft.com/office/officeart/2005/8/layout/radial1"/>
    <dgm:cxn modelId="{921C0E31-FA3A-4954-B5EE-4D82784050D6}" srcId="{D6B006FB-8957-4DF4-A946-38CC5B95DD42}" destId="{BD1F9708-56C3-40B6-98A1-38BA620B3EF6}" srcOrd="2" destOrd="0" parTransId="{793462C3-1234-4B65-9846-8A628F7DBF87}" sibTransId="{EB8307D8-0717-4EB6-954B-FB873EEDACE4}"/>
    <dgm:cxn modelId="{AE7F4F33-DB23-4DEA-A8F3-15E2C336EB6F}" type="presOf" srcId="{FD102A37-1325-4980-9079-F7EE1FFBFB4A}" destId="{7D3747E1-9012-43A5-9BC9-DEAEDB60B69D}" srcOrd="1" destOrd="0" presId="urn:microsoft.com/office/officeart/2005/8/layout/radial1"/>
    <dgm:cxn modelId="{F950F85C-ECD2-411D-B71B-12B6414630E4}" type="presOf" srcId="{81477160-DDCF-4BFE-9866-07A7671DA39E}" destId="{04F5E4E7-61F8-4266-ABBA-5B55E3B13DE7}" srcOrd="0" destOrd="0" presId="urn:microsoft.com/office/officeart/2005/8/layout/radial1"/>
    <dgm:cxn modelId="{10ACDA5E-6484-4F69-92ED-0CB463FB1286}" srcId="{81477160-DDCF-4BFE-9866-07A7671DA39E}" destId="{D6B006FB-8957-4DF4-A946-38CC5B95DD42}" srcOrd="0" destOrd="0" parTransId="{BC406E41-A25A-4D76-BB07-251089569DDA}" sibTransId="{DEB2FA3E-37B6-4791-AA65-102B4EC46EF4}"/>
    <dgm:cxn modelId="{5EC56750-9595-4FD4-ACFB-41642D5865D8}" type="presOf" srcId="{BD1F9708-56C3-40B6-98A1-38BA620B3EF6}" destId="{7F30B4A1-D82E-47A3-AB37-9D39005600C4}" srcOrd="0" destOrd="0" presId="urn:microsoft.com/office/officeart/2005/8/layout/radial1"/>
    <dgm:cxn modelId="{6072F785-777F-4AB6-87CF-146BCB626D2B}" type="presOf" srcId="{FF468725-5F78-401B-957A-BB598ECFFFF5}" destId="{D1EE56B5-719F-40D3-B415-EEA7ABB7C0B3}" srcOrd="0" destOrd="0" presId="urn:microsoft.com/office/officeart/2005/8/layout/radial1"/>
    <dgm:cxn modelId="{2F6F0B8D-0CD4-4B89-9C51-9179A35918E1}" srcId="{D6B006FB-8957-4DF4-A946-38CC5B95DD42}" destId="{B56C0D52-5B47-4AF0-A6A6-3F6A42A0C38A}" srcOrd="0" destOrd="0" parTransId="{FD102A37-1325-4980-9079-F7EE1FFBFB4A}" sibTransId="{28104418-24D8-4A6B-8D09-4145A671039B}"/>
    <dgm:cxn modelId="{4E0764C2-CB38-49A2-A485-368D731B6C41}" type="presOf" srcId="{0133BC5B-2546-4B6B-9F5B-FE9E6C5DCA9E}" destId="{C10BEFAB-0948-47A0-BA94-CDC4872CD287}" srcOrd="0" destOrd="0" presId="urn:microsoft.com/office/officeart/2005/8/layout/radial1"/>
    <dgm:cxn modelId="{F29B81CA-5BE0-4A75-9E2F-C29BF0A3B5FB}" type="presOf" srcId="{B56C0D52-5B47-4AF0-A6A6-3F6A42A0C38A}" destId="{BEF83C6D-939F-4388-A193-97306A62E81E}" srcOrd="0" destOrd="0" presId="urn:microsoft.com/office/officeart/2005/8/layout/radial1"/>
    <dgm:cxn modelId="{F4E2C8D1-0B3A-4A6F-B3AC-35CD9C5A8C12}" type="presOf" srcId="{793462C3-1234-4B65-9846-8A628F7DBF87}" destId="{68AD4DAB-9F3B-4A1A-BB10-276745AE0EAA}" srcOrd="1" destOrd="0" presId="urn:microsoft.com/office/officeart/2005/8/layout/radial1"/>
    <dgm:cxn modelId="{1A9AB2FF-3464-490C-8508-A129ACEFAAF7}" srcId="{D6B006FB-8957-4DF4-A946-38CC5B95DD42}" destId="{0133BC5B-2546-4B6B-9F5B-FE9E6C5DCA9E}" srcOrd="1" destOrd="0" parTransId="{FF468725-5F78-401B-957A-BB598ECFFFF5}" sibTransId="{CD6FA35B-49A5-4578-BC8D-B3F8A248FCC7}"/>
    <dgm:cxn modelId="{58683462-C439-4D69-86A5-D151C51DCBEB}" type="presParOf" srcId="{04F5E4E7-61F8-4266-ABBA-5B55E3B13DE7}" destId="{6CC413D2-53C3-4EC2-A8DB-1C5BD5195EF9}" srcOrd="0" destOrd="0" presId="urn:microsoft.com/office/officeart/2005/8/layout/radial1"/>
    <dgm:cxn modelId="{8B3D2413-B545-4C0A-B9DC-A14BE4D09133}" type="presParOf" srcId="{04F5E4E7-61F8-4266-ABBA-5B55E3B13DE7}" destId="{C2D440A0-B53B-4D53-8011-571F144663A2}" srcOrd="1" destOrd="0" presId="urn:microsoft.com/office/officeart/2005/8/layout/radial1"/>
    <dgm:cxn modelId="{7957758A-A27F-4009-806A-65CE5CEDC4C4}" type="presParOf" srcId="{C2D440A0-B53B-4D53-8011-571F144663A2}" destId="{7D3747E1-9012-43A5-9BC9-DEAEDB60B69D}" srcOrd="0" destOrd="0" presId="urn:microsoft.com/office/officeart/2005/8/layout/radial1"/>
    <dgm:cxn modelId="{CED35FA3-188A-4981-AD94-39E0A562D05F}" type="presParOf" srcId="{04F5E4E7-61F8-4266-ABBA-5B55E3B13DE7}" destId="{BEF83C6D-939F-4388-A193-97306A62E81E}" srcOrd="2" destOrd="0" presId="urn:microsoft.com/office/officeart/2005/8/layout/radial1"/>
    <dgm:cxn modelId="{03614A06-9B3E-44F4-8769-99109315D398}" type="presParOf" srcId="{04F5E4E7-61F8-4266-ABBA-5B55E3B13DE7}" destId="{D1EE56B5-719F-40D3-B415-EEA7ABB7C0B3}" srcOrd="3" destOrd="0" presId="urn:microsoft.com/office/officeart/2005/8/layout/radial1"/>
    <dgm:cxn modelId="{6C7FA1C4-621E-42FF-A36F-CEC6B0CA6D95}" type="presParOf" srcId="{D1EE56B5-719F-40D3-B415-EEA7ABB7C0B3}" destId="{174E94C7-6A0D-48C3-99AA-74B3D35F6AE4}" srcOrd="0" destOrd="0" presId="urn:microsoft.com/office/officeart/2005/8/layout/radial1"/>
    <dgm:cxn modelId="{F60BC94C-1608-4B9E-9561-2F6320596254}" type="presParOf" srcId="{04F5E4E7-61F8-4266-ABBA-5B55E3B13DE7}" destId="{C10BEFAB-0948-47A0-BA94-CDC4872CD287}" srcOrd="4" destOrd="0" presId="urn:microsoft.com/office/officeart/2005/8/layout/radial1"/>
    <dgm:cxn modelId="{2ABC7E3F-81F2-44CB-ABBE-0FC8EA016A97}" type="presParOf" srcId="{04F5E4E7-61F8-4266-ABBA-5B55E3B13DE7}" destId="{B7F4EE5E-4514-4BC9-A848-46229825AEDC}" srcOrd="5" destOrd="0" presId="urn:microsoft.com/office/officeart/2005/8/layout/radial1"/>
    <dgm:cxn modelId="{B570DB27-1C92-4BB4-97AB-AE46DAD9D707}" type="presParOf" srcId="{B7F4EE5E-4514-4BC9-A848-46229825AEDC}" destId="{68AD4DAB-9F3B-4A1A-BB10-276745AE0EAA}" srcOrd="0" destOrd="0" presId="urn:microsoft.com/office/officeart/2005/8/layout/radial1"/>
    <dgm:cxn modelId="{1B4FCC12-5B84-4C8B-99E0-C356EE5F696A}" type="presParOf" srcId="{04F5E4E7-61F8-4266-ABBA-5B55E3B13DE7}" destId="{7F30B4A1-D82E-47A3-AB37-9D39005600C4}" srcOrd="6"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561DF-38DC-4AB1-8908-88CD54BF50A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B86190B-C92C-483D-8A83-7CCF3D3279C5}">
      <dgm:prSet phldrT="[文本]"/>
      <dgm:spPr/>
      <dgm:t>
        <a:bodyPr/>
        <a:lstStyle/>
        <a:p>
          <a:r>
            <a:rPr lang="zh-CN" altLang="en-US" dirty="0"/>
            <a:t>学习率</a:t>
          </a:r>
        </a:p>
      </dgm:t>
    </dgm:pt>
    <dgm:pt modelId="{6EA6C45F-772A-4EE1-9285-74B0CC64C91C}" type="parTrans" cxnId="{7A71A21B-E9B7-4DA8-821C-B64A4AAB5C3F}">
      <dgm:prSet/>
      <dgm:spPr/>
      <dgm:t>
        <a:bodyPr/>
        <a:lstStyle/>
        <a:p>
          <a:endParaRPr lang="zh-CN" altLang="en-US"/>
        </a:p>
      </dgm:t>
    </dgm:pt>
    <dgm:pt modelId="{94BA817C-2046-4372-A5A1-33B3C3C7684A}" type="sibTrans" cxnId="{7A71A21B-E9B7-4DA8-821C-B64A4AAB5C3F}">
      <dgm:prSet/>
      <dgm:spPr/>
      <dgm:t>
        <a:bodyPr/>
        <a:lstStyle/>
        <a:p>
          <a:endParaRPr lang="zh-CN" altLang="en-US"/>
        </a:p>
      </dgm:t>
    </dgm:pt>
    <dgm:pt modelId="{E3C61ABA-25AC-47EC-B790-49DFFDB635C6}">
      <dgm:prSet phldrT="[文本]"/>
      <dgm:spPr/>
      <dgm:t>
        <a:bodyPr/>
        <a:lstStyle/>
        <a:p>
          <a:r>
            <a:rPr lang="zh-CN" altLang="en-US" dirty="0"/>
            <a:t>控制变量</a:t>
          </a:r>
        </a:p>
      </dgm:t>
    </dgm:pt>
    <dgm:pt modelId="{20E83EAF-49BC-4DEA-8C3C-9A12E4FD6D49}" type="parTrans" cxnId="{CCC023A7-AD24-45DD-AD06-87B20D18DF3B}">
      <dgm:prSet/>
      <dgm:spPr/>
      <dgm:t>
        <a:bodyPr/>
        <a:lstStyle/>
        <a:p>
          <a:endParaRPr lang="zh-CN" altLang="en-US"/>
        </a:p>
      </dgm:t>
    </dgm:pt>
    <dgm:pt modelId="{25C65E87-99FC-4669-9315-77E30079BDCF}" type="sibTrans" cxnId="{CCC023A7-AD24-45DD-AD06-87B20D18DF3B}">
      <dgm:prSet/>
      <dgm:spPr/>
      <dgm:t>
        <a:bodyPr/>
        <a:lstStyle/>
        <a:p>
          <a:endParaRPr lang="zh-CN" altLang="en-US"/>
        </a:p>
      </dgm:t>
    </dgm:pt>
    <dgm:pt modelId="{69FC7034-BDE3-4036-8603-5F27559B8525}">
      <dgm:prSet phldrT="[文本]"/>
      <dgm:spPr/>
      <dgm:t>
        <a:bodyPr/>
        <a:lstStyle/>
        <a:p>
          <a:r>
            <a:rPr lang="zh-CN" altLang="en-US" dirty="0"/>
            <a:t>二分法</a:t>
          </a:r>
        </a:p>
      </dgm:t>
    </dgm:pt>
    <dgm:pt modelId="{2DA0C729-27DA-4CE5-BDDF-1125820875AC}" type="parTrans" cxnId="{B08C8A08-B2BE-432B-8CBD-26EF61BE006F}">
      <dgm:prSet/>
      <dgm:spPr/>
      <dgm:t>
        <a:bodyPr/>
        <a:lstStyle/>
        <a:p>
          <a:endParaRPr lang="zh-CN" altLang="en-US"/>
        </a:p>
      </dgm:t>
    </dgm:pt>
    <dgm:pt modelId="{F0AA4BE9-4351-492D-A96B-3BE0A6BAD43B}" type="sibTrans" cxnId="{B08C8A08-B2BE-432B-8CBD-26EF61BE006F}">
      <dgm:prSet/>
      <dgm:spPr/>
      <dgm:t>
        <a:bodyPr/>
        <a:lstStyle/>
        <a:p>
          <a:endParaRPr lang="zh-CN" altLang="en-US"/>
        </a:p>
      </dgm:t>
    </dgm:pt>
    <dgm:pt modelId="{82DAA7EB-68DA-405C-95A3-08C843764BD8}">
      <dgm:prSet phldrT="[文本]"/>
      <dgm:spPr/>
      <dgm:t>
        <a:bodyPr/>
        <a:lstStyle/>
        <a:p>
          <a:r>
            <a:rPr lang="zh-CN" altLang="en-US" dirty="0"/>
            <a:t>损失函数</a:t>
          </a:r>
        </a:p>
      </dgm:t>
    </dgm:pt>
    <dgm:pt modelId="{86D15E85-7C78-4568-8253-CD6285F3955A}" type="parTrans" cxnId="{F79F93D7-C332-4342-97AD-DD030BD1369B}">
      <dgm:prSet/>
      <dgm:spPr/>
      <dgm:t>
        <a:bodyPr/>
        <a:lstStyle/>
        <a:p>
          <a:endParaRPr lang="zh-CN" altLang="en-US"/>
        </a:p>
      </dgm:t>
    </dgm:pt>
    <dgm:pt modelId="{329349C0-DC61-4909-8671-B448082A79A7}" type="sibTrans" cxnId="{F79F93D7-C332-4342-97AD-DD030BD1369B}">
      <dgm:prSet/>
      <dgm:spPr/>
      <dgm:t>
        <a:bodyPr/>
        <a:lstStyle/>
        <a:p>
          <a:endParaRPr lang="zh-CN" altLang="en-US"/>
        </a:p>
      </dgm:t>
    </dgm:pt>
    <dgm:pt modelId="{AFAAEAF4-EEC0-41E5-BBEB-9AC58EA11A0E}">
      <dgm:prSet phldrT="[文本]"/>
      <dgm:spPr/>
      <dgm:t>
        <a:bodyPr/>
        <a:lstStyle/>
        <a:p>
          <a:r>
            <a:rPr lang="zh-CN" dirty="0"/>
            <a:t>交叉熵损失</a:t>
          </a:r>
          <a:endParaRPr lang="zh-CN" altLang="en-US" dirty="0"/>
        </a:p>
      </dgm:t>
    </dgm:pt>
    <dgm:pt modelId="{6C8AF5DC-6275-46FF-9822-239DD982224A}" type="parTrans" cxnId="{492A44EE-B3F0-49F5-99F1-E527C6C0C248}">
      <dgm:prSet/>
      <dgm:spPr/>
      <dgm:t>
        <a:bodyPr/>
        <a:lstStyle/>
        <a:p>
          <a:endParaRPr lang="zh-CN" altLang="en-US"/>
        </a:p>
      </dgm:t>
    </dgm:pt>
    <dgm:pt modelId="{E808E4ED-D5DB-4B5C-BA4D-D2DD08403B31}" type="sibTrans" cxnId="{492A44EE-B3F0-49F5-99F1-E527C6C0C248}">
      <dgm:prSet/>
      <dgm:spPr/>
      <dgm:t>
        <a:bodyPr/>
        <a:lstStyle/>
        <a:p>
          <a:endParaRPr lang="zh-CN" altLang="en-US"/>
        </a:p>
      </dgm:t>
    </dgm:pt>
    <dgm:pt modelId="{7BE87AC3-1307-4AAA-8384-2AD74527BAE8}">
      <dgm:prSet phldrT="[文本]"/>
      <dgm:spPr/>
      <dgm:t>
        <a:bodyPr/>
        <a:lstStyle/>
        <a:p>
          <a:r>
            <a:rPr lang="zh-CN" dirty="0"/>
            <a:t>负对数似然损失</a:t>
          </a:r>
          <a:endParaRPr lang="zh-CN" altLang="en-US" dirty="0"/>
        </a:p>
      </dgm:t>
    </dgm:pt>
    <dgm:pt modelId="{2604802E-A45F-46F7-8A78-7B895319CF55}" type="parTrans" cxnId="{9375A3B8-717F-4997-8053-0C2012B14D69}">
      <dgm:prSet/>
      <dgm:spPr/>
      <dgm:t>
        <a:bodyPr/>
        <a:lstStyle/>
        <a:p>
          <a:endParaRPr lang="zh-CN" altLang="en-US"/>
        </a:p>
      </dgm:t>
    </dgm:pt>
    <dgm:pt modelId="{6F5440AA-222C-430A-A093-9EDC71CBD40F}" type="sibTrans" cxnId="{9375A3B8-717F-4997-8053-0C2012B14D69}">
      <dgm:prSet/>
      <dgm:spPr/>
      <dgm:t>
        <a:bodyPr/>
        <a:lstStyle/>
        <a:p>
          <a:endParaRPr lang="zh-CN" altLang="en-US"/>
        </a:p>
      </dgm:t>
    </dgm:pt>
    <dgm:pt modelId="{3EE42C0E-E882-4C71-9A23-6558332CE0E8}">
      <dgm:prSet phldrT="[文本]"/>
      <dgm:spPr/>
      <dgm:t>
        <a:bodyPr/>
        <a:lstStyle/>
        <a:p>
          <a:r>
            <a:rPr lang="zh-CN" altLang="en-US" dirty="0"/>
            <a:t>优化器</a:t>
          </a:r>
        </a:p>
      </dgm:t>
    </dgm:pt>
    <dgm:pt modelId="{5AE5BD4D-F757-4057-8EFA-3041AFB0F00B}" type="parTrans" cxnId="{2F33C4E6-6B2E-4490-97A5-976BA215E105}">
      <dgm:prSet/>
      <dgm:spPr/>
      <dgm:t>
        <a:bodyPr/>
        <a:lstStyle/>
        <a:p>
          <a:endParaRPr lang="zh-CN" altLang="en-US"/>
        </a:p>
      </dgm:t>
    </dgm:pt>
    <dgm:pt modelId="{D63ADDA6-424D-44F6-BA9B-7B2641424EDF}" type="sibTrans" cxnId="{2F33C4E6-6B2E-4490-97A5-976BA215E105}">
      <dgm:prSet/>
      <dgm:spPr/>
      <dgm:t>
        <a:bodyPr/>
        <a:lstStyle/>
        <a:p>
          <a:endParaRPr lang="zh-CN" altLang="en-US"/>
        </a:p>
      </dgm:t>
    </dgm:pt>
    <dgm:pt modelId="{0BCE8E98-9D86-47FB-BD8F-B3B7BF2E16C9}">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5DDC810A-1490-4957-818B-0FD25C941B36}" type="parTrans" cxnId="{06097A85-34CA-4023-9761-352D4988E7F2}">
      <dgm:prSet/>
      <dgm:spPr/>
      <dgm:t>
        <a:bodyPr/>
        <a:lstStyle/>
        <a:p>
          <a:endParaRPr lang="zh-CN" altLang="en-US"/>
        </a:p>
      </dgm:t>
    </dgm:pt>
    <dgm:pt modelId="{D7B81FC2-1584-46D3-B513-8B1857D606F5}" type="sibTrans" cxnId="{06097A85-34CA-4023-9761-352D4988E7F2}">
      <dgm:prSet/>
      <dgm:spPr/>
      <dgm:t>
        <a:bodyPr/>
        <a:lstStyle/>
        <a:p>
          <a:endParaRPr lang="zh-CN" altLang="en-US"/>
        </a:p>
      </dgm:t>
    </dgm:pt>
    <dgm:pt modelId="{30782366-C5B1-4442-B064-4936682733D9}">
      <dgm:prSet phldrT="[文本]"/>
      <dgm:spPr/>
      <dgm:t>
        <a:bodyPr/>
        <a:lstStyle/>
        <a:p>
          <a:r>
            <a:rPr lang="en-US" altLang="zh-CN" b="0" dirty="0">
              <a:latin typeface="+mj-ea"/>
              <a:ea typeface="+mj-ea"/>
            </a:rPr>
            <a:t>Momentum</a:t>
          </a:r>
          <a:r>
            <a:rPr lang="zh-CN" altLang="zh-CN" b="0" dirty="0">
              <a:latin typeface="+mj-ea"/>
              <a:ea typeface="+mj-ea"/>
            </a:rPr>
            <a:t>优化器</a:t>
          </a:r>
          <a:endParaRPr lang="zh-CN" altLang="en-US" dirty="0"/>
        </a:p>
      </dgm:t>
    </dgm:pt>
    <dgm:pt modelId="{A67800A5-D9BB-4CF8-9B0E-F5ADB1E69266}" type="parTrans" cxnId="{29DED1A8-C01C-496A-B2DB-6A0BA661AED3}">
      <dgm:prSet/>
      <dgm:spPr/>
      <dgm:t>
        <a:bodyPr/>
        <a:lstStyle/>
        <a:p>
          <a:endParaRPr lang="zh-CN" altLang="en-US"/>
        </a:p>
      </dgm:t>
    </dgm:pt>
    <dgm:pt modelId="{9256C5B2-3C3C-4970-B7E7-DBA063CC5890}" type="sibTrans" cxnId="{29DED1A8-C01C-496A-B2DB-6A0BA661AED3}">
      <dgm:prSet/>
      <dgm:spPr/>
      <dgm:t>
        <a:bodyPr/>
        <a:lstStyle/>
        <a:p>
          <a:endParaRPr lang="zh-CN" altLang="en-US"/>
        </a:p>
      </dgm:t>
    </dgm:pt>
    <dgm:pt modelId="{8AD9EECB-81EB-4EC1-BC71-77FBFA1F3596}" type="pres">
      <dgm:prSet presAssocID="{0E7561DF-38DC-4AB1-8908-88CD54BF50AC}" presName="composite" presStyleCnt="0">
        <dgm:presLayoutVars>
          <dgm:chMax val="5"/>
          <dgm:dir/>
          <dgm:animLvl val="ctr"/>
          <dgm:resizeHandles val="exact"/>
        </dgm:presLayoutVars>
      </dgm:prSet>
      <dgm:spPr/>
    </dgm:pt>
    <dgm:pt modelId="{E774263B-6284-4191-9F8C-84A93C48FA6B}" type="pres">
      <dgm:prSet presAssocID="{0E7561DF-38DC-4AB1-8908-88CD54BF50AC}" presName="cycle" presStyleCnt="0"/>
      <dgm:spPr/>
    </dgm:pt>
    <dgm:pt modelId="{F312FEA5-2975-4C81-BCB9-A2BCBF016A6C}" type="pres">
      <dgm:prSet presAssocID="{0E7561DF-38DC-4AB1-8908-88CD54BF50AC}" presName="centerShape" presStyleCnt="0"/>
      <dgm:spPr/>
    </dgm:pt>
    <dgm:pt modelId="{43BFCBAE-E387-4DF2-8E38-369B1EA306C1}" type="pres">
      <dgm:prSet presAssocID="{0E7561DF-38DC-4AB1-8908-88CD54BF50AC}" presName="connSite" presStyleLbl="node1" presStyleIdx="0" presStyleCnt="4"/>
      <dgm:spPr/>
    </dgm:pt>
    <dgm:pt modelId="{D404AEAB-F129-4438-AD79-404633C9AF2B}" type="pres">
      <dgm:prSet presAssocID="{0E7561DF-38DC-4AB1-8908-88CD54BF50AC}"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曲奇饼干"/>
        </a:ext>
      </dgm:extLst>
    </dgm:pt>
    <dgm:pt modelId="{E5159302-291F-4EF4-B67A-6EF5021E221E}" type="pres">
      <dgm:prSet presAssocID="{6EA6C45F-772A-4EE1-9285-74B0CC64C91C}" presName="Name25" presStyleLbl="parChTrans1D1" presStyleIdx="0" presStyleCnt="3"/>
      <dgm:spPr/>
    </dgm:pt>
    <dgm:pt modelId="{792AF70B-082E-4C98-9911-1526A37CE87D}" type="pres">
      <dgm:prSet presAssocID="{4B86190B-C92C-483D-8A83-7CCF3D3279C5}" presName="node" presStyleCnt="0"/>
      <dgm:spPr/>
    </dgm:pt>
    <dgm:pt modelId="{8A123229-851D-4C7A-9671-560DD539C09B}" type="pres">
      <dgm:prSet presAssocID="{4B86190B-C92C-483D-8A83-7CCF3D3279C5}" presName="parentNode" presStyleLbl="node1" presStyleIdx="1" presStyleCnt="4">
        <dgm:presLayoutVars>
          <dgm:chMax val="1"/>
          <dgm:bulletEnabled val="1"/>
        </dgm:presLayoutVars>
      </dgm:prSet>
      <dgm:spPr/>
    </dgm:pt>
    <dgm:pt modelId="{0C9BB04E-14AE-4E08-A6F2-78E115354861}" type="pres">
      <dgm:prSet presAssocID="{4B86190B-C92C-483D-8A83-7CCF3D3279C5}" presName="childNode" presStyleLbl="revTx" presStyleIdx="0" presStyleCnt="3">
        <dgm:presLayoutVars>
          <dgm:bulletEnabled val="1"/>
        </dgm:presLayoutVars>
      </dgm:prSet>
      <dgm:spPr/>
    </dgm:pt>
    <dgm:pt modelId="{9E652AA4-6797-441B-BFF4-65BF6DD88E30}" type="pres">
      <dgm:prSet presAssocID="{86D15E85-7C78-4568-8253-CD6285F3955A}" presName="Name25" presStyleLbl="parChTrans1D1" presStyleIdx="1" presStyleCnt="3"/>
      <dgm:spPr/>
    </dgm:pt>
    <dgm:pt modelId="{99D23B95-79FD-483D-A9F3-8FC9DDAD9B12}" type="pres">
      <dgm:prSet presAssocID="{82DAA7EB-68DA-405C-95A3-08C843764BD8}" presName="node" presStyleCnt="0"/>
      <dgm:spPr/>
    </dgm:pt>
    <dgm:pt modelId="{9B5EB499-FAF1-451B-A015-0D2EA8D5F081}" type="pres">
      <dgm:prSet presAssocID="{82DAA7EB-68DA-405C-95A3-08C843764BD8}" presName="parentNode" presStyleLbl="node1" presStyleIdx="2" presStyleCnt="4">
        <dgm:presLayoutVars>
          <dgm:chMax val="1"/>
          <dgm:bulletEnabled val="1"/>
        </dgm:presLayoutVars>
      </dgm:prSet>
      <dgm:spPr/>
    </dgm:pt>
    <dgm:pt modelId="{16C98CBC-2C61-4DAC-B4A1-A7944532C680}" type="pres">
      <dgm:prSet presAssocID="{82DAA7EB-68DA-405C-95A3-08C843764BD8}" presName="childNode" presStyleLbl="revTx" presStyleIdx="1" presStyleCnt="3">
        <dgm:presLayoutVars>
          <dgm:bulletEnabled val="1"/>
        </dgm:presLayoutVars>
      </dgm:prSet>
      <dgm:spPr/>
    </dgm:pt>
    <dgm:pt modelId="{26EEBA02-F3E0-46EC-9E5A-F3445155DDB6}" type="pres">
      <dgm:prSet presAssocID="{5AE5BD4D-F757-4057-8EFA-3041AFB0F00B}" presName="Name25" presStyleLbl="parChTrans1D1" presStyleIdx="2" presStyleCnt="3"/>
      <dgm:spPr/>
    </dgm:pt>
    <dgm:pt modelId="{33C9F8D4-F498-48D9-8E69-E1F02C21D7CD}" type="pres">
      <dgm:prSet presAssocID="{3EE42C0E-E882-4C71-9A23-6558332CE0E8}" presName="node" presStyleCnt="0"/>
      <dgm:spPr/>
    </dgm:pt>
    <dgm:pt modelId="{8B2350FD-6CBA-46D8-BB4A-C9424B8667DE}" type="pres">
      <dgm:prSet presAssocID="{3EE42C0E-E882-4C71-9A23-6558332CE0E8}" presName="parentNode" presStyleLbl="node1" presStyleIdx="3" presStyleCnt="4">
        <dgm:presLayoutVars>
          <dgm:chMax val="1"/>
          <dgm:bulletEnabled val="1"/>
        </dgm:presLayoutVars>
      </dgm:prSet>
      <dgm:spPr/>
    </dgm:pt>
    <dgm:pt modelId="{03AC2E92-33A1-40BD-A386-87A531F9149A}" type="pres">
      <dgm:prSet presAssocID="{3EE42C0E-E882-4C71-9A23-6558332CE0E8}" presName="childNode" presStyleLbl="revTx" presStyleIdx="2" presStyleCnt="3">
        <dgm:presLayoutVars>
          <dgm:bulletEnabled val="1"/>
        </dgm:presLayoutVars>
      </dgm:prSet>
      <dgm:spPr/>
    </dgm:pt>
  </dgm:ptLst>
  <dgm:cxnLst>
    <dgm:cxn modelId="{94AF1902-767F-4FE7-BDA5-2D1985A42E1F}" type="presOf" srcId="{E3C61ABA-25AC-47EC-B790-49DFFDB635C6}" destId="{0C9BB04E-14AE-4E08-A6F2-78E115354861}" srcOrd="0" destOrd="0" presId="urn:microsoft.com/office/officeart/2005/8/layout/radial2"/>
    <dgm:cxn modelId="{5C927403-75C8-4E55-B097-FB4FEE9433B3}" type="presOf" srcId="{AFAAEAF4-EEC0-41E5-BBEB-9AC58EA11A0E}" destId="{16C98CBC-2C61-4DAC-B4A1-A7944532C680}" srcOrd="0" destOrd="0" presId="urn:microsoft.com/office/officeart/2005/8/layout/radial2"/>
    <dgm:cxn modelId="{B08C8A08-B2BE-432B-8CBD-26EF61BE006F}" srcId="{4B86190B-C92C-483D-8A83-7CCF3D3279C5}" destId="{69FC7034-BDE3-4036-8603-5F27559B8525}" srcOrd="1" destOrd="0" parTransId="{2DA0C729-27DA-4CE5-BDDF-1125820875AC}" sibTransId="{F0AA4BE9-4351-492D-A96B-3BE0A6BAD43B}"/>
    <dgm:cxn modelId="{6BC00A0D-21A2-45F3-BFA1-20AD6CA1732E}" type="presOf" srcId="{3EE42C0E-E882-4C71-9A23-6558332CE0E8}" destId="{8B2350FD-6CBA-46D8-BB4A-C9424B8667DE}" srcOrd="0" destOrd="0" presId="urn:microsoft.com/office/officeart/2005/8/layout/radial2"/>
    <dgm:cxn modelId="{674ADE19-6F1C-4D65-862B-D66C032ED455}" type="presOf" srcId="{6EA6C45F-772A-4EE1-9285-74B0CC64C91C}" destId="{E5159302-291F-4EF4-B67A-6EF5021E221E}" srcOrd="0" destOrd="0" presId="urn:microsoft.com/office/officeart/2005/8/layout/radial2"/>
    <dgm:cxn modelId="{7A71A21B-E9B7-4DA8-821C-B64A4AAB5C3F}" srcId="{0E7561DF-38DC-4AB1-8908-88CD54BF50AC}" destId="{4B86190B-C92C-483D-8A83-7CCF3D3279C5}" srcOrd="0" destOrd="0" parTransId="{6EA6C45F-772A-4EE1-9285-74B0CC64C91C}" sibTransId="{94BA817C-2046-4372-A5A1-33B3C3C7684A}"/>
    <dgm:cxn modelId="{E0F63729-4F37-4DF5-9275-E8B95507D401}" type="presOf" srcId="{86D15E85-7C78-4568-8253-CD6285F3955A}" destId="{9E652AA4-6797-441B-BFF4-65BF6DD88E30}" srcOrd="0" destOrd="0" presId="urn:microsoft.com/office/officeart/2005/8/layout/radial2"/>
    <dgm:cxn modelId="{77A0632F-84EB-4AA7-A390-34857BABA218}" type="presOf" srcId="{5AE5BD4D-F757-4057-8EFA-3041AFB0F00B}" destId="{26EEBA02-F3E0-46EC-9E5A-F3445155DDB6}" srcOrd="0" destOrd="0" presId="urn:microsoft.com/office/officeart/2005/8/layout/radial2"/>
    <dgm:cxn modelId="{33373632-E05D-416C-9CCE-E05982BD4167}" type="presOf" srcId="{30782366-C5B1-4442-B064-4936682733D9}" destId="{03AC2E92-33A1-40BD-A386-87A531F9149A}" srcOrd="0" destOrd="1" presId="urn:microsoft.com/office/officeart/2005/8/layout/radial2"/>
    <dgm:cxn modelId="{82046734-8FC9-44C1-9029-272C990E4638}" type="presOf" srcId="{69FC7034-BDE3-4036-8603-5F27559B8525}" destId="{0C9BB04E-14AE-4E08-A6F2-78E115354861}" srcOrd="0" destOrd="1" presId="urn:microsoft.com/office/officeart/2005/8/layout/radial2"/>
    <dgm:cxn modelId="{54A86B48-AE57-4990-819F-819EE7CF7DA7}" type="presOf" srcId="{82DAA7EB-68DA-405C-95A3-08C843764BD8}" destId="{9B5EB499-FAF1-451B-A015-0D2EA8D5F081}" srcOrd="0" destOrd="0" presId="urn:microsoft.com/office/officeart/2005/8/layout/radial2"/>
    <dgm:cxn modelId="{CCF2A377-4AB5-47EB-9312-7827903FED1E}" type="presOf" srcId="{0E7561DF-38DC-4AB1-8908-88CD54BF50AC}" destId="{8AD9EECB-81EB-4EC1-BC71-77FBFA1F3596}" srcOrd="0" destOrd="0" presId="urn:microsoft.com/office/officeart/2005/8/layout/radial2"/>
    <dgm:cxn modelId="{06097A85-34CA-4023-9761-352D4988E7F2}" srcId="{3EE42C0E-E882-4C71-9A23-6558332CE0E8}" destId="{0BCE8E98-9D86-47FB-BD8F-B3B7BF2E16C9}" srcOrd="0" destOrd="0" parTransId="{5DDC810A-1490-4957-818B-0FD25C941B36}" sibTransId="{D7B81FC2-1584-46D3-B513-8B1857D606F5}"/>
    <dgm:cxn modelId="{272BAF85-AE0C-447A-815C-283B55B9AE18}" type="presOf" srcId="{4B86190B-C92C-483D-8A83-7CCF3D3279C5}" destId="{8A123229-851D-4C7A-9671-560DD539C09B}" srcOrd="0" destOrd="0" presId="urn:microsoft.com/office/officeart/2005/8/layout/radial2"/>
    <dgm:cxn modelId="{CCC023A7-AD24-45DD-AD06-87B20D18DF3B}" srcId="{4B86190B-C92C-483D-8A83-7CCF3D3279C5}" destId="{E3C61ABA-25AC-47EC-B790-49DFFDB635C6}" srcOrd="0" destOrd="0" parTransId="{20E83EAF-49BC-4DEA-8C3C-9A12E4FD6D49}" sibTransId="{25C65E87-99FC-4669-9315-77E30079BDCF}"/>
    <dgm:cxn modelId="{29DED1A8-C01C-496A-B2DB-6A0BA661AED3}" srcId="{3EE42C0E-E882-4C71-9A23-6558332CE0E8}" destId="{30782366-C5B1-4442-B064-4936682733D9}" srcOrd="1" destOrd="0" parTransId="{A67800A5-D9BB-4CF8-9B0E-F5ADB1E69266}" sibTransId="{9256C5B2-3C3C-4970-B7E7-DBA063CC5890}"/>
    <dgm:cxn modelId="{9375A3B8-717F-4997-8053-0C2012B14D69}" srcId="{82DAA7EB-68DA-405C-95A3-08C843764BD8}" destId="{7BE87AC3-1307-4AAA-8384-2AD74527BAE8}" srcOrd="1" destOrd="0" parTransId="{2604802E-A45F-46F7-8A78-7B895319CF55}" sibTransId="{6F5440AA-222C-430A-A093-9EDC71CBD40F}"/>
    <dgm:cxn modelId="{1167A2D2-7D73-4776-B94A-AA3FB572EE86}" type="presOf" srcId="{0BCE8E98-9D86-47FB-BD8F-B3B7BF2E16C9}" destId="{03AC2E92-33A1-40BD-A386-87A531F9149A}" srcOrd="0" destOrd="0" presId="urn:microsoft.com/office/officeart/2005/8/layout/radial2"/>
    <dgm:cxn modelId="{5CE40FD4-1BEA-4F19-A1B5-A0E28E833BFC}" type="presOf" srcId="{7BE87AC3-1307-4AAA-8384-2AD74527BAE8}" destId="{16C98CBC-2C61-4DAC-B4A1-A7944532C680}" srcOrd="0" destOrd="1" presId="urn:microsoft.com/office/officeart/2005/8/layout/radial2"/>
    <dgm:cxn modelId="{F79F93D7-C332-4342-97AD-DD030BD1369B}" srcId="{0E7561DF-38DC-4AB1-8908-88CD54BF50AC}" destId="{82DAA7EB-68DA-405C-95A3-08C843764BD8}" srcOrd="1" destOrd="0" parTransId="{86D15E85-7C78-4568-8253-CD6285F3955A}" sibTransId="{329349C0-DC61-4909-8671-B448082A79A7}"/>
    <dgm:cxn modelId="{2F33C4E6-6B2E-4490-97A5-976BA215E105}" srcId="{0E7561DF-38DC-4AB1-8908-88CD54BF50AC}" destId="{3EE42C0E-E882-4C71-9A23-6558332CE0E8}" srcOrd="2" destOrd="0" parTransId="{5AE5BD4D-F757-4057-8EFA-3041AFB0F00B}" sibTransId="{D63ADDA6-424D-44F6-BA9B-7B2641424EDF}"/>
    <dgm:cxn modelId="{492A44EE-B3F0-49F5-99F1-E527C6C0C248}" srcId="{82DAA7EB-68DA-405C-95A3-08C843764BD8}" destId="{AFAAEAF4-EEC0-41E5-BBEB-9AC58EA11A0E}" srcOrd="0" destOrd="0" parTransId="{6C8AF5DC-6275-46FF-9822-239DD982224A}" sibTransId="{E808E4ED-D5DB-4B5C-BA4D-D2DD08403B31}"/>
    <dgm:cxn modelId="{CB7F4A76-C077-4F61-915E-A9AEC75E1811}" type="presParOf" srcId="{8AD9EECB-81EB-4EC1-BC71-77FBFA1F3596}" destId="{E774263B-6284-4191-9F8C-84A93C48FA6B}" srcOrd="0" destOrd="0" presId="urn:microsoft.com/office/officeart/2005/8/layout/radial2"/>
    <dgm:cxn modelId="{E21E23C8-435E-4D0D-BE08-255D34940D31}" type="presParOf" srcId="{E774263B-6284-4191-9F8C-84A93C48FA6B}" destId="{F312FEA5-2975-4C81-BCB9-A2BCBF016A6C}" srcOrd="0" destOrd="0" presId="urn:microsoft.com/office/officeart/2005/8/layout/radial2"/>
    <dgm:cxn modelId="{9371031D-CD6C-48FB-A61E-D07C0A2F9C4C}" type="presParOf" srcId="{F312FEA5-2975-4C81-BCB9-A2BCBF016A6C}" destId="{43BFCBAE-E387-4DF2-8E38-369B1EA306C1}" srcOrd="0" destOrd="0" presId="urn:microsoft.com/office/officeart/2005/8/layout/radial2"/>
    <dgm:cxn modelId="{8E884AA0-FE87-47B4-9A83-1B37B712175B}" type="presParOf" srcId="{F312FEA5-2975-4C81-BCB9-A2BCBF016A6C}" destId="{D404AEAB-F129-4438-AD79-404633C9AF2B}" srcOrd="1" destOrd="0" presId="urn:microsoft.com/office/officeart/2005/8/layout/radial2"/>
    <dgm:cxn modelId="{683A75BC-4B88-48C7-B732-66FF6B0DD667}" type="presParOf" srcId="{E774263B-6284-4191-9F8C-84A93C48FA6B}" destId="{E5159302-291F-4EF4-B67A-6EF5021E221E}" srcOrd="1" destOrd="0" presId="urn:microsoft.com/office/officeart/2005/8/layout/radial2"/>
    <dgm:cxn modelId="{ACB7A864-D601-4504-A6A4-337270BDDFBC}" type="presParOf" srcId="{E774263B-6284-4191-9F8C-84A93C48FA6B}" destId="{792AF70B-082E-4C98-9911-1526A37CE87D}" srcOrd="2" destOrd="0" presId="urn:microsoft.com/office/officeart/2005/8/layout/radial2"/>
    <dgm:cxn modelId="{1E1B1597-DA3C-457B-87F5-924B1716ED01}" type="presParOf" srcId="{792AF70B-082E-4C98-9911-1526A37CE87D}" destId="{8A123229-851D-4C7A-9671-560DD539C09B}" srcOrd="0" destOrd="0" presId="urn:microsoft.com/office/officeart/2005/8/layout/radial2"/>
    <dgm:cxn modelId="{91146CC2-9B63-4500-A325-2F747F505D91}" type="presParOf" srcId="{792AF70B-082E-4C98-9911-1526A37CE87D}" destId="{0C9BB04E-14AE-4E08-A6F2-78E115354861}" srcOrd="1" destOrd="0" presId="urn:microsoft.com/office/officeart/2005/8/layout/radial2"/>
    <dgm:cxn modelId="{7EB2B123-C305-45B0-B718-9D0CC335EDC9}" type="presParOf" srcId="{E774263B-6284-4191-9F8C-84A93C48FA6B}" destId="{9E652AA4-6797-441B-BFF4-65BF6DD88E30}" srcOrd="3" destOrd="0" presId="urn:microsoft.com/office/officeart/2005/8/layout/radial2"/>
    <dgm:cxn modelId="{4507F1F5-6372-4317-8872-12976D45459A}" type="presParOf" srcId="{E774263B-6284-4191-9F8C-84A93C48FA6B}" destId="{99D23B95-79FD-483D-A9F3-8FC9DDAD9B12}" srcOrd="4" destOrd="0" presId="urn:microsoft.com/office/officeart/2005/8/layout/radial2"/>
    <dgm:cxn modelId="{C889F99B-FAFA-4836-8AB0-24907BE3904A}" type="presParOf" srcId="{99D23B95-79FD-483D-A9F3-8FC9DDAD9B12}" destId="{9B5EB499-FAF1-451B-A015-0D2EA8D5F081}" srcOrd="0" destOrd="0" presId="urn:microsoft.com/office/officeart/2005/8/layout/radial2"/>
    <dgm:cxn modelId="{44659F72-AD37-43DC-9652-78A19E25558C}" type="presParOf" srcId="{99D23B95-79FD-483D-A9F3-8FC9DDAD9B12}" destId="{16C98CBC-2C61-4DAC-B4A1-A7944532C680}" srcOrd="1" destOrd="0" presId="urn:microsoft.com/office/officeart/2005/8/layout/radial2"/>
    <dgm:cxn modelId="{0F747D65-9FA4-4494-B90F-0E652D845044}" type="presParOf" srcId="{E774263B-6284-4191-9F8C-84A93C48FA6B}" destId="{26EEBA02-F3E0-46EC-9E5A-F3445155DDB6}" srcOrd="5" destOrd="0" presId="urn:microsoft.com/office/officeart/2005/8/layout/radial2"/>
    <dgm:cxn modelId="{E028A9CD-F426-4258-97B0-84E30E8A8D89}" type="presParOf" srcId="{E774263B-6284-4191-9F8C-84A93C48FA6B}" destId="{33C9F8D4-F498-48D9-8E69-E1F02C21D7CD}" srcOrd="6" destOrd="0" presId="urn:microsoft.com/office/officeart/2005/8/layout/radial2"/>
    <dgm:cxn modelId="{0D2783A3-5649-48FD-8D08-CCE82A77F2F5}" type="presParOf" srcId="{33C9F8D4-F498-48D9-8E69-E1F02C21D7CD}" destId="{8B2350FD-6CBA-46D8-BB4A-C9424B8667DE}" srcOrd="0" destOrd="0" presId="urn:microsoft.com/office/officeart/2005/8/layout/radial2"/>
    <dgm:cxn modelId="{E65D8135-7621-41BD-AE5D-0E92DA24C1B7}" type="presParOf" srcId="{33C9F8D4-F498-48D9-8E69-E1F02C21D7CD}" destId="{03AC2E92-33A1-40BD-A386-87A531F914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8978EB-A858-4EB6-9D87-BFA68634AE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D8AD03-A9FD-4818-8741-2B7341D45E23}">
      <dgm:prSet phldrT="[文本]" custT="1"/>
      <dgm:spPr/>
      <dgm:t>
        <a:bodyPr/>
        <a:lstStyle/>
        <a:p>
          <a:r>
            <a:rPr lang="en-US" altLang="zh-CN" sz="2400" b="0" dirty="0">
              <a:latin typeface="+mj-ea"/>
              <a:ea typeface="+mj-ea"/>
            </a:rPr>
            <a:t>Adam</a:t>
          </a:r>
          <a:r>
            <a:rPr lang="zh-CN" altLang="zh-CN" sz="2400" b="0" dirty="0">
              <a:latin typeface="+mj-ea"/>
              <a:ea typeface="+mj-ea"/>
            </a:rPr>
            <a:t>优化器</a:t>
          </a:r>
          <a:endParaRPr lang="zh-CN" altLang="en-US" sz="2400" dirty="0"/>
        </a:p>
      </dgm:t>
    </dgm:pt>
    <dgm:pt modelId="{71445AAE-EB8D-40B1-8B33-5B67E59001CD}" type="parTrans" cxnId="{B138BFC7-F67A-4EAB-9F36-BF26D76EDEFA}">
      <dgm:prSet/>
      <dgm:spPr/>
      <dgm:t>
        <a:bodyPr/>
        <a:lstStyle/>
        <a:p>
          <a:endParaRPr lang="zh-CN" altLang="en-US" sz="2400"/>
        </a:p>
      </dgm:t>
    </dgm:pt>
    <dgm:pt modelId="{28FDE6EB-913A-4B37-984E-0D032038346D}" type="sibTrans" cxnId="{B138BFC7-F67A-4EAB-9F36-BF26D76EDEFA}">
      <dgm:prSet/>
      <dgm:spPr/>
      <dgm:t>
        <a:bodyPr/>
        <a:lstStyle/>
        <a:p>
          <a:endParaRPr lang="zh-CN" altLang="en-US" sz="2400"/>
        </a:p>
      </dgm:t>
    </dgm:pt>
    <dgm:pt modelId="{77747F17-F218-4F92-B93F-2BB8285F815D}">
      <dgm:prSet phldrT="[文本]" custT="1"/>
      <dgm:spPr/>
      <dgm:t>
        <a:bodyPr/>
        <a:lstStyle/>
        <a:p>
          <a:r>
            <a:rPr lang="en-US" sz="2400" dirty="0" err="1"/>
            <a:t>Adma</a:t>
          </a:r>
          <a:r>
            <a:rPr lang="zh-CN" sz="2400" dirty="0"/>
            <a:t>既能适应稀疏梯度（即自然语言和计算机视觉问题），又能缓解梯度震荡的问题</a:t>
          </a:r>
          <a:endParaRPr lang="zh-CN" altLang="en-US" sz="2400" dirty="0"/>
        </a:p>
      </dgm:t>
    </dgm:pt>
    <dgm:pt modelId="{033B3192-13AA-4B9F-9034-41271F443758}" type="parTrans" cxnId="{2E779049-3B40-4CF1-83E8-B52C78880FC4}">
      <dgm:prSet/>
      <dgm:spPr/>
      <dgm:t>
        <a:bodyPr/>
        <a:lstStyle/>
        <a:p>
          <a:endParaRPr lang="zh-CN" altLang="en-US" sz="2400"/>
        </a:p>
      </dgm:t>
    </dgm:pt>
    <dgm:pt modelId="{1DAD7A89-2E89-427D-A0FF-5A841F291316}" type="sibTrans" cxnId="{2E779049-3B40-4CF1-83E8-B52C78880FC4}">
      <dgm:prSet/>
      <dgm:spPr/>
      <dgm:t>
        <a:bodyPr/>
        <a:lstStyle/>
        <a:p>
          <a:endParaRPr lang="zh-CN" altLang="en-US" sz="2400"/>
        </a:p>
      </dgm:t>
    </dgm:pt>
    <dgm:pt modelId="{4DC5CA7E-FCB1-40A0-A4B7-BDC593CE04B3}">
      <dgm:prSet phldrT="[文本]" custT="1"/>
      <dgm:spPr/>
      <dgm:t>
        <a:bodyPr/>
        <a:lstStyle/>
        <a:p>
          <a:r>
            <a:rPr lang="en-US" altLang="zh-CN" sz="2400" b="0" dirty="0">
              <a:latin typeface="+mj-ea"/>
              <a:ea typeface="+mj-ea"/>
            </a:rPr>
            <a:t>Momentum</a:t>
          </a:r>
          <a:r>
            <a:rPr lang="zh-CN" altLang="zh-CN" sz="2400" b="0" dirty="0">
              <a:latin typeface="+mj-ea"/>
              <a:ea typeface="+mj-ea"/>
            </a:rPr>
            <a:t>优化器</a:t>
          </a:r>
          <a:r>
            <a:rPr lang="zh-CN" altLang="en-US" sz="2400" b="0" dirty="0">
              <a:latin typeface="+mj-ea"/>
              <a:ea typeface="+mj-ea"/>
            </a:rPr>
            <a:t>。</a:t>
          </a:r>
          <a:endParaRPr lang="zh-CN" altLang="en-US" sz="2400" dirty="0"/>
        </a:p>
      </dgm:t>
    </dgm:pt>
    <dgm:pt modelId="{69BD458B-07EC-4DF7-9CCA-E8FEDEF1A116}" type="parTrans" cxnId="{9DA76B64-2A50-4165-92CC-C037349678AC}">
      <dgm:prSet/>
      <dgm:spPr/>
      <dgm:t>
        <a:bodyPr/>
        <a:lstStyle/>
        <a:p>
          <a:endParaRPr lang="zh-CN" altLang="en-US" sz="2400"/>
        </a:p>
      </dgm:t>
    </dgm:pt>
    <dgm:pt modelId="{09CF5B9F-58E6-4C12-A159-6E69FB63DCA9}" type="sibTrans" cxnId="{9DA76B64-2A50-4165-92CC-C037349678AC}">
      <dgm:prSet/>
      <dgm:spPr/>
      <dgm:t>
        <a:bodyPr/>
        <a:lstStyle/>
        <a:p>
          <a:endParaRPr lang="zh-CN" altLang="en-US" sz="2400"/>
        </a:p>
      </dgm:t>
    </dgm:pt>
    <dgm:pt modelId="{4C18EBA5-5A4D-4EF1-8547-A8B8476FA9A0}">
      <dgm:prSet phldrT="[文本]" custT="1"/>
      <dgm:spPr/>
      <dgm:t>
        <a:bodyPr/>
        <a:lstStyle/>
        <a:p>
          <a:r>
            <a:rPr lang="en-US" sz="2400" dirty="0"/>
            <a:t>Momentum</a:t>
          </a:r>
          <a:r>
            <a:rPr lang="zh-CN" sz="2400" dirty="0"/>
            <a:t>优化器的</a:t>
          </a:r>
          <a:r>
            <a:rPr lang="en-US" sz="2400" dirty="0"/>
            <a:t>Momentum</a:t>
          </a:r>
          <a:r>
            <a:rPr lang="zh-CN" sz="2400" dirty="0"/>
            <a:t>梯度下降算法</a:t>
          </a:r>
          <a:r>
            <a:rPr lang="en-US" sz="2400" dirty="0"/>
            <a:t>Momentum</a:t>
          </a:r>
          <a:r>
            <a:rPr lang="zh-CN" sz="2400" dirty="0"/>
            <a:t>梯度下降算法能够在一定程度上减小权重优化过程中的震荡问题</a:t>
          </a:r>
          <a:endParaRPr lang="zh-CN" altLang="en-US" sz="2400" dirty="0"/>
        </a:p>
      </dgm:t>
    </dgm:pt>
    <dgm:pt modelId="{4E074AD2-BFF3-4E37-A303-C7875E8B6062}" type="parTrans" cxnId="{D7549539-E6BA-4084-A0A1-36215CFCD826}">
      <dgm:prSet/>
      <dgm:spPr/>
      <dgm:t>
        <a:bodyPr/>
        <a:lstStyle/>
        <a:p>
          <a:endParaRPr lang="zh-CN" altLang="en-US" sz="2400"/>
        </a:p>
      </dgm:t>
    </dgm:pt>
    <dgm:pt modelId="{D1E193F3-7076-4E22-9E35-A8D807E22A26}" type="sibTrans" cxnId="{D7549539-E6BA-4084-A0A1-36215CFCD826}">
      <dgm:prSet/>
      <dgm:spPr/>
      <dgm:t>
        <a:bodyPr/>
        <a:lstStyle/>
        <a:p>
          <a:endParaRPr lang="zh-CN" altLang="en-US" sz="2400"/>
        </a:p>
      </dgm:t>
    </dgm:pt>
    <dgm:pt modelId="{C77DA990-D025-4382-B30A-6A9E8B138EB3}" type="pres">
      <dgm:prSet presAssocID="{CF8978EB-A858-4EB6-9D87-BFA68634AE38}" presName="linear" presStyleCnt="0">
        <dgm:presLayoutVars>
          <dgm:animLvl val="lvl"/>
          <dgm:resizeHandles val="exact"/>
        </dgm:presLayoutVars>
      </dgm:prSet>
      <dgm:spPr/>
    </dgm:pt>
    <dgm:pt modelId="{F5EFDC71-55F1-4036-B8BD-29FA273B45D5}" type="pres">
      <dgm:prSet presAssocID="{EDD8AD03-A9FD-4818-8741-2B7341D45E23}" presName="parentText" presStyleLbl="node1" presStyleIdx="0" presStyleCnt="2">
        <dgm:presLayoutVars>
          <dgm:chMax val="0"/>
          <dgm:bulletEnabled val="1"/>
        </dgm:presLayoutVars>
      </dgm:prSet>
      <dgm:spPr/>
    </dgm:pt>
    <dgm:pt modelId="{84A986E9-9DE5-42BE-A177-BA14EA498033}" type="pres">
      <dgm:prSet presAssocID="{EDD8AD03-A9FD-4818-8741-2B7341D45E23}" presName="childText" presStyleLbl="revTx" presStyleIdx="0" presStyleCnt="2">
        <dgm:presLayoutVars>
          <dgm:bulletEnabled val="1"/>
        </dgm:presLayoutVars>
      </dgm:prSet>
      <dgm:spPr/>
    </dgm:pt>
    <dgm:pt modelId="{E15A713E-0769-48F3-9D71-9405F91DE23C}" type="pres">
      <dgm:prSet presAssocID="{4DC5CA7E-FCB1-40A0-A4B7-BDC593CE04B3}" presName="parentText" presStyleLbl="node1" presStyleIdx="1" presStyleCnt="2">
        <dgm:presLayoutVars>
          <dgm:chMax val="0"/>
          <dgm:bulletEnabled val="1"/>
        </dgm:presLayoutVars>
      </dgm:prSet>
      <dgm:spPr/>
    </dgm:pt>
    <dgm:pt modelId="{F7994D76-588D-4060-8A64-E489846E209B}" type="pres">
      <dgm:prSet presAssocID="{4DC5CA7E-FCB1-40A0-A4B7-BDC593CE04B3}" presName="childText" presStyleLbl="revTx" presStyleIdx="1" presStyleCnt="2">
        <dgm:presLayoutVars>
          <dgm:bulletEnabled val="1"/>
        </dgm:presLayoutVars>
      </dgm:prSet>
      <dgm:spPr/>
    </dgm:pt>
  </dgm:ptLst>
  <dgm:cxnLst>
    <dgm:cxn modelId="{968C272E-74F1-43A0-8966-A2D0D5755EEF}" type="presOf" srcId="{CF8978EB-A858-4EB6-9D87-BFA68634AE38}" destId="{C77DA990-D025-4382-B30A-6A9E8B138EB3}" srcOrd="0" destOrd="0" presId="urn:microsoft.com/office/officeart/2005/8/layout/vList2"/>
    <dgm:cxn modelId="{D7549539-E6BA-4084-A0A1-36215CFCD826}" srcId="{4DC5CA7E-FCB1-40A0-A4B7-BDC593CE04B3}" destId="{4C18EBA5-5A4D-4EF1-8547-A8B8476FA9A0}" srcOrd="0" destOrd="0" parTransId="{4E074AD2-BFF3-4E37-A303-C7875E8B6062}" sibTransId="{D1E193F3-7076-4E22-9E35-A8D807E22A26}"/>
    <dgm:cxn modelId="{E3888542-FEAB-481C-8E54-731D6D69D7D5}" type="presOf" srcId="{4C18EBA5-5A4D-4EF1-8547-A8B8476FA9A0}" destId="{F7994D76-588D-4060-8A64-E489846E209B}" srcOrd="0" destOrd="0" presId="urn:microsoft.com/office/officeart/2005/8/layout/vList2"/>
    <dgm:cxn modelId="{9DA76B64-2A50-4165-92CC-C037349678AC}" srcId="{CF8978EB-A858-4EB6-9D87-BFA68634AE38}" destId="{4DC5CA7E-FCB1-40A0-A4B7-BDC593CE04B3}" srcOrd="1" destOrd="0" parTransId="{69BD458B-07EC-4DF7-9CCA-E8FEDEF1A116}" sibTransId="{09CF5B9F-58E6-4C12-A159-6E69FB63DCA9}"/>
    <dgm:cxn modelId="{2E779049-3B40-4CF1-83E8-B52C78880FC4}" srcId="{EDD8AD03-A9FD-4818-8741-2B7341D45E23}" destId="{77747F17-F218-4F92-B93F-2BB8285F815D}" srcOrd="0" destOrd="0" parTransId="{033B3192-13AA-4B9F-9034-41271F443758}" sibTransId="{1DAD7A89-2E89-427D-A0FF-5A841F291316}"/>
    <dgm:cxn modelId="{02EB1872-F4E9-4AB5-A97E-49F5BF5C67AE}" type="presOf" srcId="{4DC5CA7E-FCB1-40A0-A4B7-BDC593CE04B3}" destId="{E15A713E-0769-48F3-9D71-9405F91DE23C}" srcOrd="0" destOrd="0" presId="urn:microsoft.com/office/officeart/2005/8/layout/vList2"/>
    <dgm:cxn modelId="{C95A2176-C432-48A7-8027-E53F6327AD07}" type="presOf" srcId="{77747F17-F218-4F92-B93F-2BB8285F815D}" destId="{84A986E9-9DE5-42BE-A177-BA14EA498033}" srcOrd="0" destOrd="0" presId="urn:microsoft.com/office/officeart/2005/8/layout/vList2"/>
    <dgm:cxn modelId="{B138BFC7-F67A-4EAB-9F36-BF26D76EDEFA}" srcId="{CF8978EB-A858-4EB6-9D87-BFA68634AE38}" destId="{EDD8AD03-A9FD-4818-8741-2B7341D45E23}" srcOrd="0" destOrd="0" parTransId="{71445AAE-EB8D-40B1-8B33-5B67E59001CD}" sibTransId="{28FDE6EB-913A-4B37-984E-0D032038346D}"/>
    <dgm:cxn modelId="{7B5725FE-F3A8-4E6E-81EE-FC28FB584B5C}" type="presOf" srcId="{EDD8AD03-A9FD-4818-8741-2B7341D45E23}" destId="{F5EFDC71-55F1-4036-B8BD-29FA273B45D5}" srcOrd="0" destOrd="0" presId="urn:microsoft.com/office/officeart/2005/8/layout/vList2"/>
    <dgm:cxn modelId="{DA9F56E9-A165-4171-9C03-393ED995D433}" type="presParOf" srcId="{C77DA990-D025-4382-B30A-6A9E8B138EB3}" destId="{F5EFDC71-55F1-4036-B8BD-29FA273B45D5}" srcOrd="0" destOrd="0" presId="urn:microsoft.com/office/officeart/2005/8/layout/vList2"/>
    <dgm:cxn modelId="{96D01AD0-5ED5-4E2D-A711-7EB72990D2A9}" type="presParOf" srcId="{C77DA990-D025-4382-B30A-6A9E8B138EB3}" destId="{84A986E9-9DE5-42BE-A177-BA14EA498033}" srcOrd="1" destOrd="0" presId="urn:microsoft.com/office/officeart/2005/8/layout/vList2"/>
    <dgm:cxn modelId="{F3CC0972-1D58-4A7C-B23E-E78A10A4BBD5}" type="presParOf" srcId="{C77DA990-D025-4382-B30A-6A9E8B138EB3}" destId="{E15A713E-0769-48F3-9D71-9405F91DE23C}" srcOrd="2" destOrd="0" presId="urn:microsoft.com/office/officeart/2005/8/layout/vList2"/>
    <dgm:cxn modelId="{BE2B8A1A-9FCE-4DBB-93D8-6B83238EE189}" type="presParOf" srcId="{C77DA990-D025-4382-B30A-6A9E8B138EB3}" destId="{F7994D76-588D-4060-8A64-E489846E209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2C93-56E2-40D2-9599-D69DFCEBEF97}">
      <dsp:nvSpPr>
        <dsp:cNvPr id="0" name=""/>
        <dsp:cNvSpPr/>
      </dsp:nvSpPr>
      <dsp:spPr>
        <a:xfrm>
          <a:off x="349058" y="0"/>
          <a:ext cx="3191894" cy="31918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1918D-1475-4FF2-A778-D81ECC65F069}">
      <dsp:nvSpPr>
        <dsp:cNvPr id="0" name=""/>
        <dsp:cNvSpPr/>
      </dsp:nvSpPr>
      <dsp:spPr>
        <a:xfrm>
          <a:off x="652287"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裁切</a:t>
          </a:r>
        </a:p>
      </dsp:txBody>
      <dsp:txXfrm>
        <a:off x="713055" y="363997"/>
        <a:ext cx="1123302" cy="1123302"/>
      </dsp:txXfrm>
    </dsp:sp>
    <dsp:sp modelId="{8EF83B47-38A3-4458-BC5F-7DFFD0221A66}">
      <dsp:nvSpPr>
        <dsp:cNvPr id="0" name=""/>
        <dsp:cNvSpPr/>
      </dsp:nvSpPr>
      <dsp:spPr>
        <a:xfrm>
          <a:off x="1992883"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翻转</a:t>
          </a:r>
        </a:p>
      </dsp:txBody>
      <dsp:txXfrm>
        <a:off x="2053651" y="363997"/>
        <a:ext cx="1123302" cy="1123302"/>
      </dsp:txXfrm>
    </dsp:sp>
    <dsp:sp modelId="{BE57C304-5ED0-4FFF-8041-4CB9543D2A96}">
      <dsp:nvSpPr>
        <dsp:cNvPr id="0" name=""/>
        <dsp:cNvSpPr/>
      </dsp:nvSpPr>
      <dsp:spPr>
        <a:xfrm>
          <a:off x="652287"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旋转</a:t>
          </a:r>
        </a:p>
      </dsp:txBody>
      <dsp:txXfrm>
        <a:off x="713055" y="1704593"/>
        <a:ext cx="1123302" cy="1123302"/>
      </dsp:txXfrm>
    </dsp:sp>
    <dsp:sp modelId="{2E0A56D6-D6F1-41C2-8604-5D2CB88DB043}">
      <dsp:nvSpPr>
        <dsp:cNvPr id="0" name=""/>
        <dsp:cNvSpPr/>
      </dsp:nvSpPr>
      <dsp:spPr>
        <a:xfrm>
          <a:off x="1992883"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增强</a:t>
          </a:r>
        </a:p>
      </dsp:txBody>
      <dsp:txXfrm>
        <a:off x="2053651" y="1704593"/>
        <a:ext cx="1123302" cy="112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13D2-53C3-4EC2-A8DB-1C5BD5195EF9}">
      <dsp:nvSpPr>
        <dsp:cNvPr id="0" name=""/>
        <dsp:cNvSpPr/>
      </dsp:nvSpPr>
      <dsp:spPr>
        <a:xfrm>
          <a:off x="1723959" y="1409229"/>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学习率</a:t>
          </a:r>
        </a:p>
      </dsp:txBody>
      <dsp:txXfrm>
        <a:off x="1881137" y="1566407"/>
        <a:ext cx="758925" cy="758925"/>
      </dsp:txXfrm>
    </dsp:sp>
    <dsp:sp modelId="{C2D440A0-B53B-4D53-8011-571F144663A2}">
      <dsp:nvSpPr>
        <dsp:cNvPr id="0" name=""/>
        <dsp:cNvSpPr/>
      </dsp:nvSpPr>
      <dsp:spPr>
        <a:xfrm rot="16200000">
          <a:off x="2098702" y="1225967"/>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52505" y="1239237"/>
        <a:ext cx="16189" cy="16189"/>
      </dsp:txXfrm>
    </dsp:sp>
    <dsp:sp modelId="{BEF83C6D-939F-4388-A193-97306A62E81E}">
      <dsp:nvSpPr>
        <dsp:cNvPr id="0" name=""/>
        <dsp:cNvSpPr/>
      </dsp:nvSpPr>
      <dsp:spPr>
        <a:xfrm>
          <a:off x="1697170" y="12153"/>
          <a:ext cx="1126859"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1862195" y="169331"/>
        <a:ext cx="796809" cy="758925"/>
      </dsp:txXfrm>
    </dsp:sp>
    <dsp:sp modelId="{D1EE56B5-719F-40D3-B415-EEA7ABB7C0B3}">
      <dsp:nvSpPr>
        <dsp:cNvPr id="0" name=""/>
        <dsp:cNvSpPr/>
      </dsp:nvSpPr>
      <dsp:spPr>
        <a:xfrm rot="1800000">
          <a:off x="2703654"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7456" y="2287044"/>
        <a:ext cx="16189" cy="16189"/>
      </dsp:txXfrm>
    </dsp:sp>
    <dsp:sp modelId="{C10BEFAB-0948-47A0-BA94-CDC4872CD287}">
      <dsp:nvSpPr>
        <dsp:cNvPr id="0" name=""/>
        <dsp:cNvSpPr/>
      </dsp:nvSpPr>
      <dsp:spPr>
        <a:xfrm>
          <a:off x="2933862"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3091040" y="2264945"/>
        <a:ext cx="758925" cy="758925"/>
      </dsp:txXfrm>
    </dsp:sp>
    <dsp:sp modelId="{B7F4EE5E-4514-4BC9-A848-46229825AEDC}">
      <dsp:nvSpPr>
        <dsp:cNvPr id="0" name=""/>
        <dsp:cNvSpPr/>
      </dsp:nvSpPr>
      <dsp:spPr>
        <a:xfrm rot="9000000">
          <a:off x="1493751"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647553" y="2287044"/>
        <a:ext cx="16189" cy="16189"/>
      </dsp:txXfrm>
    </dsp:sp>
    <dsp:sp modelId="{7F30B4A1-D82E-47A3-AB37-9D39005600C4}">
      <dsp:nvSpPr>
        <dsp:cNvPr id="0" name=""/>
        <dsp:cNvSpPr/>
      </dsp:nvSpPr>
      <dsp:spPr>
        <a:xfrm>
          <a:off x="514056"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Batch</a:t>
          </a:r>
        </a:p>
        <a:p>
          <a:pPr marL="0" lvl="0" indent="0" algn="ctr" defTabSz="800100">
            <a:lnSpc>
              <a:spcPct val="90000"/>
            </a:lnSpc>
            <a:spcBef>
              <a:spcPct val="0"/>
            </a:spcBef>
            <a:spcAft>
              <a:spcPct val="35000"/>
            </a:spcAft>
            <a:buNone/>
          </a:pPr>
          <a:r>
            <a:rPr lang="en-US" altLang="zh-CN" sz="1800" kern="1200" dirty="0"/>
            <a:t>Size</a:t>
          </a:r>
          <a:endParaRPr lang="zh-CN" altLang="en-US" sz="1800" kern="1200" dirty="0"/>
        </a:p>
      </dsp:txBody>
      <dsp:txXfrm>
        <a:off x="671234" y="2264945"/>
        <a:ext cx="758925" cy="75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EBA02-F3E0-46EC-9E5A-F3445155DDB6}">
      <dsp:nvSpPr>
        <dsp:cNvPr id="0" name=""/>
        <dsp:cNvSpPr/>
      </dsp:nvSpPr>
      <dsp:spPr>
        <a:xfrm rot="2535658">
          <a:off x="1581190" y="2932816"/>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52AA4-6797-441B-BFF4-65BF6DD88E30}">
      <dsp:nvSpPr>
        <dsp:cNvPr id="0" name=""/>
        <dsp:cNvSpPr/>
      </dsp:nvSpPr>
      <dsp:spPr>
        <a:xfrm>
          <a:off x="1657625" y="2114825"/>
          <a:ext cx="663960" cy="68027"/>
        </a:xfrm>
        <a:custGeom>
          <a:avLst/>
          <a:gdLst/>
          <a:ahLst/>
          <a:cxnLst/>
          <a:rect l="0" t="0" r="0" b="0"/>
          <a:pathLst>
            <a:path>
              <a:moveTo>
                <a:pt x="0" y="34013"/>
              </a:moveTo>
              <a:lnTo>
                <a:pt x="663960"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59302-291F-4EF4-B67A-6EF5021E221E}">
      <dsp:nvSpPr>
        <dsp:cNvPr id="0" name=""/>
        <dsp:cNvSpPr/>
      </dsp:nvSpPr>
      <dsp:spPr>
        <a:xfrm rot="19064342">
          <a:off x="1581190" y="1296834"/>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4AEAB-F129-4438-AD79-404633C9AF2B}">
      <dsp:nvSpPr>
        <dsp:cNvPr id="0" name=""/>
        <dsp:cNvSpPr/>
      </dsp:nvSpPr>
      <dsp:spPr>
        <a:xfrm>
          <a:off x="23" y="1173779"/>
          <a:ext cx="1950120" cy="19501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23229-851D-4C7A-9671-560DD539C09B}">
      <dsp:nvSpPr>
        <dsp:cNvPr id="0" name=""/>
        <dsp:cNvSpPr/>
      </dsp:nvSpPr>
      <dsp:spPr>
        <a:xfrm>
          <a:off x="1951052" y="220141"/>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学习率</a:t>
          </a:r>
        </a:p>
      </dsp:txBody>
      <dsp:txXfrm>
        <a:off x="2110927" y="380016"/>
        <a:ext cx="771942" cy="771942"/>
      </dsp:txXfrm>
    </dsp:sp>
    <dsp:sp modelId="{0C9BB04E-14AE-4E08-A6F2-78E115354861}">
      <dsp:nvSpPr>
        <dsp:cNvPr id="0" name=""/>
        <dsp:cNvSpPr/>
      </dsp:nvSpPr>
      <dsp:spPr>
        <a:xfrm>
          <a:off x="3151914" y="220141"/>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控制变量</a:t>
          </a:r>
        </a:p>
        <a:p>
          <a:pPr marL="171450" lvl="1" indent="-171450" algn="l" defTabSz="755650">
            <a:lnSpc>
              <a:spcPct val="90000"/>
            </a:lnSpc>
            <a:spcBef>
              <a:spcPct val="0"/>
            </a:spcBef>
            <a:spcAft>
              <a:spcPct val="15000"/>
            </a:spcAft>
            <a:buChar char="•"/>
          </a:pPr>
          <a:r>
            <a:rPr lang="zh-CN" altLang="en-US" sz="1700" kern="1200" dirty="0"/>
            <a:t>二分法</a:t>
          </a:r>
        </a:p>
      </dsp:txBody>
      <dsp:txXfrm>
        <a:off x="3151914" y="220141"/>
        <a:ext cx="1637538" cy="1091692"/>
      </dsp:txXfrm>
    </dsp:sp>
    <dsp:sp modelId="{9B5EB499-FAF1-451B-A015-0D2EA8D5F081}">
      <dsp:nvSpPr>
        <dsp:cNvPr id="0" name=""/>
        <dsp:cNvSpPr/>
      </dsp:nvSpPr>
      <dsp:spPr>
        <a:xfrm>
          <a:off x="2321586" y="1602993"/>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2481461" y="1762868"/>
        <a:ext cx="771942" cy="771942"/>
      </dsp:txXfrm>
    </dsp:sp>
    <dsp:sp modelId="{16C98CBC-2C61-4DAC-B4A1-A7944532C680}">
      <dsp:nvSpPr>
        <dsp:cNvPr id="0" name=""/>
        <dsp:cNvSpPr/>
      </dsp:nvSpPr>
      <dsp:spPr>
        <a:xfrm>
          <a:off x="3522448" y="1602993"/>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交叉熵损失</a:t>
          </a:r>
        </a:p>
        <a:p>
          <a:pPr marL="171450" lvl="1" indent="-171450" algn="l" defTabSz="755650">
            <a:lnSpc>
              <a:spcPct val="90000"/>
            </a:lnSpc>
            <a:spcBef>
              <a:spcPct val="0"/>
            </a:spcBef>
            <a:spcAft>
              <a:spcPct val="15000"/>
            </a:spcAft>
            <a:buChar char="•"/>
          </a:pPr>
          <a:r>
            <a:rPr lang="zh-CN" altLang="en-US" sz="1700" kern="1200" dirty="0"/>
            <a:t>负对数似然损失</a:t>
          </a:r>
        </a:p>
      </dsp:txBody>
      <dsp:txXfrm>
        <a:off x="3522448" y="1602993"/>
        <a:ext cx="1637538" cy="1091692"/>
      </dsp:txXfrm>
    </dsp:sp>
    <dsp:sp modelId="{8B2350FD-6CBA-46D8-BB4A-C9424B8667DE}">
      <dsp:nvSpPr>
        <dsp:cNvPr id="0" name=""/>
        <dsp:cNvSpPr/>
      </dsp:nvSpPr>
      <dsp:spPr>
        <a:xfrm>
          <a:off x="1951052" y="2985844"/>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2110927" y="3145719"/>
        <a:ext cx="771942" cy="771942"/>
      </dsp:txXfrm>
    </dsp:sp>
    <dsp:sp modelId="{03AC2E92-33A1-40BD-A386-87A531F9149A}">
      <dsp:nvSpPr>
        <dsp:cNvPr id="0" name=""/>
        <dsp:cNvSpPr/>
      </dsp:nvSpPr>
      <dsp:spPr>
        <a:xfrm>
          <a:off x="3151914" y="2985844"/>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altLang="zh-CN" sz="1700" b="0" kern="1200" dirty="0">
              <a:latin typeface="+mj-ea"/>
              <a:ea typeface="+mj-ea"/>
            </a:rPr>
            <a:t>Adam</a:t>
          </a:r>
          <a:r>
            <a:rPr lang="zh-CN" altLang="zh-CN" sz="1700" b="0" kern="1200" dirty="0">
              <a:latin typeface="+mj-ea"/>
              <a:ea typeface="+mj-ea"/>
            </a:rPr>
            <a:t>优化器</a:t>
          </a:r>
          <a:endParaRPr lang="zh-CN" altLang="en-US" sz="1700" kern="1200" dirty="0"/>
        </a:p>
        <a:p>
          <a:pPr marL="171450" lvl="1" indent="-171450" algn="l" defTabSz="755650">
            <a:lnSpc>
              <a:spcPct val="90000"/>
            </a:lnSpc>
            <a:spcBef>
              <a:spcPct val="0"/>
            </a:spcBef>
            <a:spcAft>
              <a:spcPct val="15000"/>
            </a:spcAft>
            <a:buChar char="•"/>
          </a:pPr>
          <a:r>
            <a:rPr lang="en-US" altLang="zh-CN" sz="1700" b="0" kern="1200" dirty="0">
              <a:latin typeface="+mj-ea"/>
              <a:ea typeface="+mj-ea"/>
            </a:rPr>
            <a:t>Momentum</a:t>
          </a:r>
          <a:r>
            <a:rPr lang="zh-CN" altLang="zh-CN" sz="1700" b="0" kern="1200" dirty="0">
              <a:latin typeface="+mj-ea"/>
              <a:ea typeface="+mj-ea"/>
            </a:rPr>
            <a:t>优化器</a:t>
          </a:r>
          <a:endParaRPr lang="zh-CN" altLang="en-US" sz="1700" kern="1200" dirty="0"/>
        </a:p>
      </dsp:txBody>
      <dsp:txXfrm>
        <a:off x="3151914" y="2985844"/>
        <a:ext cx="1637538" cy="1091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DC71-55F1-4036-B8BD-29FA273B45D5}">
      <dsp:nvSpPr>
        <dsp:cNvPr id="0" name=""/>
        <dsp:cNvSpPr/>
      </dsp:nvSpPr>
      <dsp:spPr>
        <a:xfrm>
          <a:off x="0" y="1031"/>
          <a:ext cx="10199370"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Adam</a:t>
          </a:r>
          <a:r>
            <a:rPr lang="zh-CN" altLang="zh-CN" sz="2400" b="0" kern="1200" dirty="0">
              <a:latin typeface="+mj-ea"/>
              <a:ea typeface="+mj-ea"/>
            </a:rPr>
            <a:t>优化器</a:t>
          </a:r>
          <a:endParaRPr lang="zh-CN" altLang="en-US" sz="2400" kern="1200" dirty="0"/>
        </a:p>
      </dsp:txBody>
      <dsp:txXfrm>
        <a:off x="32163" y="33194"/>
        <a:ext cx="10135044" cy="594530"/>
      </dsp:txXfrm>
    </dsp:sp>
    <dsp:sp modelId="{84A986E9-9DE5-42BE-A177-BA14EA498033}">
      <dsp:nvSpPr>
        <dsp:cNvPr id="0" name=""/>
        <dsp:cNvSpPr/>
      </dsp:nvSpPr>
      <dsp:spPr>
        <a:xfrm>
          <a:off x="0" y="659887"/>
          <a:ext cx="10199370" cy="91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t>Adma</a:t>
          </a:r>
          <a:r>
            <a:rPr lang="zh-CN" sz="2400" kern="1200" dirty="0"/>
            <a:t>既能适应稀疏梯度（即自然语言和计算机视觉问题），又能缓解梯度震荡的问题</a:t>
          </a:r>
          <a:endParaRPr lang="zh-CN" altLang="en-US" sz="2400" kern="1200" dirty="0"/>
        </a:p>
      </dsp:txBody>
      <dsp:txXfrm>
        <a:off x="0" y="659887"/>
        <a:ext cx="10199370" cy="910678"/>
      </dsp:txXfrm>
    </dsp:sp>
    <dsp:sp modelId="{E15A713E-0769-48F3-9D71-9405F91DE23C}">
      <dsp:nvSpPr>
        <dsp:cNvPr id="0" name=""/>
        <dsp:cNvSpPr/>
      </dsp:nvSpPr>
      <dsp:spPr>
        <a:xfrm>
          <a:off x="0" y="1570566"/>
          <a:ext cx="10199370"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Momentum</a:t>
          </a:r>
          <a:r>
            <a:rPr lang="zh-CN" altLang="zh-CN" sz="2400" b="0" kern="1200" dirty="0">
              <a:latin typeface="+mj-ea"/>
              <a:ea typeface="+mj-ea"/>
            </a:rPr>
            <a:t>优化器</a:t>
          </a:r>
          <a:r>
            <a:rPr lang="zh-CN" altLang="en-US" sz="2400" b="0" kern="1200" dirty="0">
              <a:latin typeface="+mj-ea"/>
              <a:ea typeface="+mj-ea"/>
            </a:rPr>
            <a:t>。</a:t>
          </a:r>
          <a:endParaRPr lang="zh-CN" altLang="en-US" sz="2400" kern="1200" dirty="0"/>
        </a:p>
      </dsp:txBody>
      <dsp:txXfrm>
        <a:off x="32163" y="1602729"/>
        <a:ext cx="10135044" cy="594530"/>
      </dsp:txXfrm>
    </dsp:sp>
    <dsp:sp modelId="{F7994D76-588D-4060-8A64-E489846E209B}">
      <dsp:nvSpPr>
        <dsp:cNvPr id="0" name=""/>
        <dsp:cNvSpPr/>
      </dsp:nvSpPr>
      <dsp:spPr>
        <a:xfrm>
          <a:off x="0" y="2229422"/>
          <a:ext cx="10199370" cy="91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Momentum</a:t>
          </a:r>
          <a:r>
            <a:rPr lang="zh-CN" sz="2400" kern="1200" dirty="0"/>
            <a:t>优化器的</a:t>
          </a:r>
          <a:r>
            <a:rPr lang="en-US" sz="2400" kern="1200" dirty="0"/>
            <a:t>Momentum</a:t>
          </a:r>
          <a:r>
            <a:rPr lang="zh-CN" sz="2400" kern="1200" dirty="0"/>
            <a:t>梯度下降算法</a:t>
          </a:r>
          <a:r>
            <a:rPr lang="en-US" sz="2400" kern="1200" dirty="0"/>
            <a:t>Momentum</a:t>
          </a:r>
          <a:r>
            <a:rPr lang="zh-CN" sz="2400" kern="1200" dirty="0"/>
            <a:t>梯度下降算法能够在一定程度上减小权重优化过程中的震荡问题</a:t>
          </a:r>
          <a:endParaRPr lang="zh-CN" altLang="en-US" sz="2400" kern="1200" dirty="0"/>
        </a:p>
      </dsp:txBody>
      <dsp:txXfrm>
        <a:off x="0" y="2229422"/>
        <a:ext cx="10199370" cy="91067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690058-FB27-2CFC-147C-B459849DAA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F5D305D-8658-A28C-3530-5FB39A903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11/2/2022</a:t>
            </a:fld>
            <a:endParaRPr lang="en-US"/>
          </a:p>
        </p:txBody>
      </p:sp>
      <p:sp>
        <p:nvSpPr>
          <p:cNvPr id="4" name="页脚占位符 3">
            <a:extLst>
              <a:ext uri="{FF2B5EF4-FFF2-40B4-BE49-F238E27FC236}">
                <a16:creationId xmlns:a16="http://schemas.microsoft.com/office/drawing/2014/main" id="{6F74FCF1-4225-4B22-46EA-220D0818D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A9AFAF8-78A7-A971-9A83-F974462BC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946837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2/11/2022</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extLst>
      <p:ext uri="{BB962C8B-B14F-4D97-AF65-F5344CB8AC3E}">
        <p14:creationId xmlns:p14="http://schemas.microsoft.com/office/powerpoint/2010/main" val="20850317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extLst>
      <p:ext uri="{BB962C8B-B14F-4D97-AF65-F5344CB8AC3E}">
        <p14:creationId xmlns:p14="http://schemas.microsoft.com/office/powerpoint/2010/main" val="9043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extLst>
      <p:ext uri="{BB962C8B-B14F-4D97-AF65-F5344CB8AC3E}">
        <p14:creationId xmlns:p14="http://schemas.microsoft.com/office/powerpoint/2010/main" val="82281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16</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latinLnBrk="1"/>
            <a:r>
              <a:rPr lang="en-US" altLang="zh-CN" sz="1800" kern="100" dirty="0">
                <a:effectLst/>
                <a:latin typeface="宋体" panose="02010600030101010101" pitchFamily="2" charset="-122"/>
                <a:ea typeface="宋体" panose="02010600030101010101" pitchFamily="2" charset="-122"/>
              </a:rPr>
              <a:t>VGG16</a:t>
            </a:r>
            <a:r>
              <a:rPr lang="zh-CN" altLang="zh-CN" sz="1800" kern="100" dirty="0">
                <a:effectLst/>
                <a:latin typeface="Times New Roman" panose="02020603050405020304" pitchFamily="18" charset="0"/>
                <a:ea typeface="宋体" panose="02010600030101010101" pitchFamily="2" charset="-122"/>
              </a:rPr>
              <a:t>以及</a:t>
            </a:r>
            <a:r>
              <a:rPr lang="en-US" altLang="zh-CN" sz="1800" kern="100" dirty="0" err="1">
                <a:effectLst/>
                <a:latin typeface="Times New Roman" panose="02020603050405020304" pitchFamily="18" charset="0"/>
                <a:ea typeface="宋体" panose="02010600030101010101" pitchFamily="2" charset="-122"/>
              </a:rPr>
              <a:t>RepVGG</a:t>
            </a:r>
            <a:r>
              <a:rPr lang="zh-CN" altLang="zh-CN" sz="1800" kern="100" dirty="0">
                <a:effectLst/>
                <a:latin typeface="Times New Roman" panose="02020603050405020304" pitchFamily="18" charset="0"/>
                <a:ea typeface="宋体" panose="02010600030101010101" pitchFamily="2" charset="-122"/>
              </a:rPr>
              <a:t>网络的输入为</a:t>
            </a:r>
            <a:r>
              <a:rPr lang="en-US" altLang="zh-CN" sz="1800" kern="100" dirty="0">
                <a:effectLst/>
                <a:latin typeface="Times New Roman" panose="02020603050405020304" pitchFamily="18" charset="0"/>
                <a:ea typeface="宋体" panose="02010600030101010101" pitchFamily="2" charset="-122"/>
              </a:rPr>
              <a:t>224*224</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RGB</a:t>
            </a:r>
            <a:r>
              <a:rPr lang="zh-CN" altLang="zh-CN" sz="1800" kern="100" dirty="0">
                <a:effectLst/>
                <a:latin typeface="Times New Roman" panose="02020603050405020304" pitchFamily="18" charset="0"/>
                <a:ea typeface="宋体" panose="02010600030101010101" pitchFamily="2" charset="-122"/>
              </a:rPr>
              <a:t>图像</a:t>
            </a:r>
            <a:r>
              <a:rPr lang="en-US" altLang="zh-CN" sz="1800" kern="100" baseline="30000" dirty="0">
                <a:effectLst/>
                <a:latin typeface="Times New Roman" panose="02020603050405020304" pitchFamily="18" charset="0"/>
                <a:ea typeface="宋体" panose="02010600030101010101" pitchFamily="2" charset="-122"/>
              </a:rPr>
              <a:t>[7]</a:t>
            </a:r>
            <a:r>
              <a:rPr lang="zh-CN" altLang="zh-CN" sz="1800" kern="100" dirty="0">
                <a:effectLst/>
                <a:latin typeface="Times New Roman" panose="02020603050405020304" pitchFamily="18" charset="0"/>
                <a:ea typeface="宋体" panose="02010600030101010101" pitchFamily="2" charset="-122"/>
              </a:rPr>
              <a:t>，所以将所有图像格式化为</a:t>
            </a:r>
            <a:r>
              <a:rPr lang="en-US" altLang="zh-CN" sz="1800" kern="100" dirty="0">
                <a:effectLst/>
                <a:latin typeface="Times New Roman" panose="02020603050405020304" pitchFamily="18" charset="0"/>
                <a:ea typeface="宋体" panose="02010600030101010101" pitchFamily="2" charset="-122"/>
              </a:rPr>
              <a:t>RGB</a:t>
            </a:r>
            <a:r>
              <a:rPr lang="zh-CN" altLang="zh-CN" sz="1800" kern="100" dirty="0">
                <a:effectLst/>
                <a:latin typeface="Times New Roman" panose="02020603050405020304" pitchFamily="18" charset="0"/>
                <a:ea typeface="宋体" panose="02010600030101010101" pitchFamily="2" charset="-122"/>
              </a:rPr>
              <a:t>格式，将原图随机裁切为</a:t>
            </a:r>
            <a:r>
              <a:rPr lang="en-US" altLang="zh-CN" sz="1800" kern="100" dirty="0">
                <a:effectLst/>
                <a:latin typeface="Times New Roman" panose="02020603050405020304" pitchFamily="18" charset="0"/>
                <a:ea typeface="宋体" panose="02010600030101010101" pitchFamily="2" charset="-122"/>
              </a:rPr>
              <a:t>224*224</a:t>
            </a:r>
            <a:r>
              <a:rPr lang="zh-CN" altLang="zh-CN" sz="1800" kern="100" dirty="0">
                <a:effectLst/>
                <a:latin typeface="Times New Roman" panose="02020603050405020304" pitchFamily="18" charset="0"/>
                <a:ea typeface="宋体" panose="02010600030101010101" pitchFamily="2" charset="-122"/>
              </a:rPr>
              <a:t>大小，</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为了增加训练集样本多样性，训练集中的数据将有</a:t>
            </a:r>
            <a:r>
              <a:rPr lang="en-US" altLang="zh-CN" sz="1800" kern="100" dirty="0">
                <a:effectLst/>
                <a:latin typeface="Times New Roman" panose="02020603050405020304" pitchFamily="18" charset="0"/>
                <a:ea typeface="宋体" panose="02010600030101010101" pitchFamily="2" charset="-122"/>
              </a:rPr>
              <a:t>50%</a:t>
            </a:r>
            <a:r>
              <a:rPr lang="zh-CN" altLang="zh-CN" sz="1800" kern="100" dirty="0">
                <a:effectLst/>
                <a:latin typeface="Times New Roman" panose="02020603050405020304" pitchFamily="18" charset="0"/>
                <a:ea typeface="宋体" panose="02010600030101010101" pitchFamily="2" charset="-122"/>
              </a:rPr>
              <a:t>的概率水平翻转。</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17</a:t>
            </a:fld>
            <a:endParaRPr lang="zh-SG" altLang="en-US"/>
          </a:p>
        </p:txBody>
      </p:sp>
    </p:spTree>
    <p:extLst>
      <p:ext uri="{BB962C8B-B14F-4D97-AF65-F5344CB8AC3E}">
        <p14:creationId xmlns:p14="http://schemas.microsoft.com/office/powerpoint/2010/main" val="139373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latinLnBrk="1"/>
            <a:r>
              <a:rPr lang="zh-CN" altLang="zh-CN" sz="1800" kern="100" dirty="0">
                <a:effectLst/>
                <a:latin typeface="Times New Roman" panose="02020603050405020304" pitchFamily="18" charset="0"/>
                <a:ea typeface="宋体" panose="02010600030101010101" pitchFamily="2" charset="-122"/>
              </a:rPr>
              <a:t>更强拟合能力的</a:t>
            </a:r>
            <a:r>
              <a:rPr lang="en-US" altLang="zh-CN" sz="1800" kern="100" dirty="0">
                <a:effectLst/>
                <a:latin typeface="Times New Roman" panose="02020603050405020304" pitchFamily="18" charset="0"/>
                <a:ea typeface="宋体" panose="02010600030101010101" pitchFamily="2" charset="-122"/>
              </a:rPr>
              <a:t>VGG16</a:t>
            </a:r>
            <a:r>
              <a:rPr lang="zh-CN" altLang="zh-CN" sz="1800" kern="100" dirty="0">
                <a:effectLst/>
                <a:latin typeface="Times New Roman" panose="02020603050405020304" pitchFamily="18" charset="0"/>
                <a:ea typeface="宋体" panose="02010600030101010101" pitchFamily="2" charset="-122"/>
              </a:rPr>
              <a:t>网络与兼顾轻量级与拟合能力的</a:t>
            </a:r>
            <a:r>
              <a:rPr lang="en-US" altLang="zh-CN" sz="1800" kern="100" dirty="0" err="1">
                <a:effectLst/>
                <a:latin typeface="Times New Roman" panose="02020603050405020304" pitchFamily="18" charset="0"/>
                <a:ea typeface="宋体" panose="02010600030101010101" pitchFamily="2" charset="-122"/>
              </a:rPr>
              <a:t>RepVGG</a:t>
            </a:r>
            <a:r>
              <a:rPr lang="zh-CN" altLang="zh-CN" sz="1800" kern="100" dirty="0">
                <a:effectLst/>
                <a:latin typeface="Times New Roman" panose="02020603050405020304" pitchFamily="18" charset="0"/>
                <a:ea typeface="宋体" panose="02010600030101010101" pitchFamily="2" charset="-122"/>
              </a:rPr>
              <a:t>网络。</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a:effectLst/>
                <a:latin typeface="宋体"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just" latinLnBrk="1"/>
            <a:r>
              <a:rPr lang="zh-CN" altLang="zh-CN" sz="1800" kern="100" dirty="0">
                <a:effectLst/>
                <a:latin typeface="Times New Roman" panose="02020603050405020304" pitchFamily="18" charset="0"/>
                <a:ea typeface="宋体" panose="02010600030101010101" pitchFamily="2" charset="-122"/>
              </a:rPr>
              <a:t>首先确定学习率，学习率用于确定随机梯度下降的步长</a:t>
            </a:r>
            <a:r>
              <a:rPr lang="en-US" altLang="zh-CN" sz="1800" kern="100" baseline="30000" dirty="0">
                <a:effectLst/>
                <a:latin typeface="Times New Roman" panose="02020603050405020304" pitchFamily="18" charset="0"/>
                <a:ea typeface="宋体" panose="02010600030101010101" pitchFamily="2" charset="-122"/>
              </a:rPr>
              <a:t>[10]</a:t>
            </a:r>
            <a:r>
              <a:rPr lang="zh-CN"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在将</a:t>
            </a:r>
            <a:r>
              <a:rPr lang="zh-CN" altLang="zh-CN" sz="1800" kern="100" dirty="0">
                <a:effectLst/>
                <a:latin typeface="Times New Roman" panose="02020603050405020304" pitchFamily="18" charset="0"/>
                <a:ea typeface="宋体" panose="02010600030101010101" pitchFamily="2" charset="-122"/>
              </a:rPr>
              <a:t>其他参数确定之后，使用二分法逐步逼近最佳的学习率。最佳的学习率为可以使网络较快拟合的学习率。</a:t>
            </a:r>
          </a:p>
          <a:p>
            <a:pPr indent="266700" algn="just" latinLnBrk="1"/>
            <a:r>
              <a:rPr lang="zh-CN" altLang="zh-CN" sz="1800" kern="100" dirty="0">
                <a:effectLst/>
                <a:latin typeface="Times New Roman" panose="02020603050405020304" pitchFamily="18" charset="0"/>
                <a:ea typeface="宋体" panose="02010600030101010101" pitchFamily="2" charset="-122"/>
              </a:rPr>
              <a:t>其次是对两种损失函数的比对，损失函数是衡量模型的效果评估</a:t>
            </a:r>
            <a:r>
              <a:rPr lang="en-US" altLang="zh-CN" sz="1800" kern="100" baseline="30000" dirty="0">
                <a:effectLst/>
                <a:latin typeface="Times New Roman" panose="02020603050405020304" pitchFamily="18" charset="0"/>
                <a:ea typeface="宋体" panose="02010600030101010101" pitchFamily="2" charset="-122"/>
              </a:rPr>
              <a:t>[10]</a:t>
            </a:r>
            <a:r>
              <a:rPr lang="zh-CN" altLang="zh-CN" sz="1800" kern="100" dirty="0">
                <a:effectLst/>
                <a:latin typeface="Times New Roman" panose="02020603050405020304" pitchFamily="18" charset="0"/>
                <a:ea typeface="宋体" panose="02010600030101010101" pitchFamily="2" charset="-122"/>
              </a:rPr>
              <a:t>。第一个损失函数为交叉熵损失</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另外一种是负对数似然损失</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a:t>
            </a:r>
          </a:p>
          <a:p>
            <a:pPr indent="266700" algn="just" latinLnBrk="1"/>
            <a:r>
              <a:rPr lang="zh-CN" altLang="zh-CN" sz="1800" kern="100" dirty="0">
                <a:effectLst/>
                <a:latin typeface="Times New Roman" panose="02020603050405020304" pitchFamily="18" charset="0"/>
                <a:ea typeface="宋体" panose="02010600030101010101" pitchFamily="2" charset="-122"/>
              </a:rPr>
              <a:t>在优化器的对比选择上，分别采用</a:t>
            </a:r>
            <a:r>
              <a:rPr lang="en-US" altLang="zh-CN" sz="1800" kern="100" dirty="0">
                <a:effectLst/>
                <a:latin typeface="Times New Roman" panose="02020603050405020304" pitchFamily="18" charset="0"/>
                <a:ea typeface="宋体" panose="02010600030101010101" pitchFamily="2" charset="-122"/>
              </a:rPr>
              <a:t>Adam</a:t>
            </a:r>
            <a:r>
              <a:rPr lang="zh-CN" altLang="zh-CN" sz="1800" kern="100" dirty="0">
                <a:effectLst/>
                <a:latin typeface="Times New Roman" panose="02020603050405020304" pitchFamily="18" charset="0"/>
                <a:ea typeface="宋体" panose="02010600030101010101" pitchFamily="2" charset="-122"/>
              </a:rPr>
              <a:t>优化器与</a:t>
            </a:r>
            <a:r>
              <a:rPr lang="en-US" altLang="zh-CN" sz="1800" kern="100" dirty="0">
                <a:effectLst/>
                <a:latin typeface="Times New Roman" panose="02020603050405020304" pitchFamily="18" charset="0"/>
                <a:ea typeface="宋体" panose="02010600030101010101" pitchFamily="2" charset="-122"/>
              </a:rPr>
              <a:t>Momentum</a:t>
            </a:r>
            <a:r>
              <a:rPr lang="zh-CN" altLang="zh-CN" sz="1800" kern="100" dirty="0">
                <a:effectLst/>
                <a:latin typeface="Times New Roman" panose="02020603050405020304" pitchFamily="18" charset="0"/>
                <a:ea typeface="宋体" panose="02010600030101010101" pitchFamily="2" charset="-122"/>
              </a:rPr>
              <a:t>优化器</a:t>
            </a:r>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18</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effectLst/>
                <a:latin typeface="Times New Roman" panose="02020603050405020304" pitchFamily="18" charset="0"/>
                <a:ea typeface="宋体" panose="02010600030101010101" pitchFamily="2" charset="-122"/>
              </a:rPr>
              <a:t>Adma</a:t>
            </a:r>
            <a:r>
              <a:rPr lang="zh-CN" altLang="zh-CN" sz="1200" kern="100" dirty="0">
                <a:effectLst/>
                <a:latin typeface="Times New Roman" panose="02020603050405020304" pitchFamily="18" charset="0"/>
                <a:ea typeface="宋体" panose="02010600030101010101" pitchFamily="2" charset="-122"/>
              </a:rPr>
              <a:t>既能适应稀疏梯度（即自然语言和计算机视觉问题），又能缓解梯度震荡的问题</a:t>
            </a:r>
            <a:r>
              <a:rPr lang="en-US" altLang="zh-CN" sz="1200" kern="100" baseline="30000" dirty="0">
                <a:effectLst/>
                <a:latin typeface="Times New Roman" panose="02020603050405020304" pitchFamily="18" charset="0"/>
                <a:ea typeface="宋体" panose="02010600030101010101" pitchFamily="2" charset="-122"/>
              </a:rPr>
              <a:t>[6]</a:t>
            </a:r>
            <a:r>
              <a:rPr lang="zh-CN" altLang="zh-CN" sz="1200" kern="100" dirty="0">
                <a:effectLst/>
                <a:latin typeface="Times New Roman" panose="02020603050405020304" pitchFamily="18" charset="0"/>
                <a:ea typeface="宋体" panose="02010600030101010101" pitchFamily="2" charset="-122"/>
              </a:rPr>
              <a:t>。而</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优化器的</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梯度下降算法</a:t>
            </a:r>
            <a:r>
              <a:rPr lang="en-US" altLang="zh-CN" sz="1200" kern="100" dirty="0">
                <a:effectLst/>
                <a:latin typeface="Times New Roman" panose="02020603050405020304" pitchFamily="18" charset="0"/>
                <a:ea typeface="宋体" panose="02010600030101010101" pitchFamily="2" charset="-122"/>
              </a:rPr>
              <a:t>Momentum</a:t>
            </a:r>
            <a:r>
              <a:rPr lang="zh-CN" altLang="zh-CN" sz="1200" kern="100" dirty="0">
                <a:effectLst/>
                <a:latin typeface="Times New Roman" panose="02020603050405020304" pitchFamily="18" charset="0"/>
                <a:ea typeface="宋体" panose="02010600030101010101" pitchFamily="2" charset="-122"/>
              </a:rPr>
              <a:t>梯度下降算法能够在一定程度上减小权重优化过程中的震荡问题</a:t>
            </a:r>
            <a:r>
              <a:rPr lang="en-US" altLang="zh-CN" sz="1200" kern="100" baseline="30000" dirty="0">
                <a:effectLst/>
                <a:latin typeface="Times New Roman" panose="02020603050405020304" pitchFamily="18" charset="0"/>
                <a:ea typeface="宋体" panose="02010600030101010101" pitchFamily="2" charset="-122"/>
              </a:rPr>
              <a:t>[13]</a:t>
            </a:r>
            <a:r>
              <a:rPr lang="zh-CN" altLang="zh-CN" sz="1200" kern="100" dirty="0">
                <a:effectLst/>
                <a:latin typeface="Times New Roman" panose="02020603050405020304" pitchFamily="18" charset="0"/>
                <a:ea typeface="宋体" panose="02010600030101010101" pitchFamily="2" charset="-122"/>
              </a:rPr>
              <a:t>。</a:t>
            </a:r>
          </a:p>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19</a:t>
            </a:fld>
            <a:endParaRPr lang="zh-SG" altLang="en-US"/>
          </a:p>
        </p:txBody>
      </p:sp>
    </p:spTree>
    <p:extLst>
      <p:ext uri="{BB962C8B-B14F-4D97-AF65-F5344CB8AC3E}">
        <p14:creationId xmlns:p14="http://schemas.microsoft.com/office/powerpoint/2010/main" val="403217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a:t>
            </a:fld>
            <a:endParaRPr lang="zh-SG"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20</a:t>
            </a:fld>
            <a:endParaRPr lang="zh-SG" altLang="en-US"/>
          </a:p>
        </p:txBody>
      </p:sp>
    </p:spTree>
    <p:extLst>
      <p:ext uri="{BB962C8B-B14F-4D97-AF65-F5344CB8AC3E}">
        <p14:creationId xmlns:p14="http://schemas.microsoft.com/office/powerpoint/2010/main" val="36445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21</a:t>
            </a:fld>
            <a:endParaRPr lang="zh-SG"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22</a:t>
            </a:fld>
            <a:endParaRPr lang="zh-SG"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23</a:t>
            </a:fld>
            <a:endParaRPr lang="zh-SG" altLang="en-US"/>
          </a:p>
        </p:txBody>
      </p:sp>
    </p:spTree>
    <p:extLst>
      <p:ext uri="{BB962C8B-B14F-4D97-AF65-F5344CB8AC3E}">
        <p14:creationId xmlns:p14="http://schemas.microsoft.com/office/powerpoint/2010/main" val="3027048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24</a:t>
            </a:fld>
            <a:endParaRPr lang="zh-SG" altLang="en-US"/>
          </a:p>
        </p:txBody>
      </p:sp>
    </p:spTree>
    <p:extLst>
      <p:ext uri="{BB962C8B-B14F-4D97-AF65-F5344CB8AC3E}">
        <p14:creationId xmlns:p14="http://schemas.microsoft.com/office/powerpoint/2010/main" val="2121998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25</a:t>
            </a:fld>
            <a:endParaRPr lang="zh-SG" altLang="en-US"/>
          </a:p>
        </p:txBody>
      </p:sp>
    </p:spTree>
    <p:extLst>
      <p:ext uri="{BB962C8B-B14F-4D97-AF65-F5344CB8AC3E}">
        <p14:creationId xmlns:p14="http://schemas.microsoft.com/office/powerpoint/2010/main" val="19698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B93CE-5124-4277-BBE8-F7735A1952C7}"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9385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a:extLst>
              <a:ext uri="{FF2B5EF4-FFF2-40B4-BE49-F238E27FC236}">
                <a16:creationId xmlns:a16="http://schemas.microsoft.com/office/drawing/2014/main" id="{438A8C6C-C2F1-712E-FD85-137C56A24C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grpSp>
        <p:nvGrpSpPr>
          <p:cNvPr id="4" name="组合 3">
            <a:extLst>
              <a:ext uri="{FF2B5EF4-FFF2-40B4-BE49-F238E27FC236}">
                <a16:creationId xmlns:a16="http://schemas.microsoft.com/office/drawing/2014/main" id="{370056A4-DEBF-4B47-A9F0-878C56952861}"/>
              </a:ext>
            </a:extLst>
          </p:cNvPr>
          <p:cNvGrpSpPr/>
          <p:nvPr userDrawn="1"/>
        </p:nvGrpSpPr>
        <p:grpSpPr>
          <a:xfrm>
            <a:off x="-26635" y="-5137"/>
            <a:ext cx="12245271" cy="6868275"/>
            <a:chOff x="-1" y="0"/>
            <a:chExt cx="12245271" cy="6868275"/>
          </a:xfrm>
        </p:grpSpPr>
        <p:sp>
          <p:nvSpPr>
            <p:cNvPr id="22" name="任意多边形: 形状 21">
              <a:extLst>
                <a:ext uri="{FF2B5EF4-FFF2-40B4-BE49-F238E27FC236}">
                  <a16:creationId xmlns:a16="http://schemas.microsoft.com/office/drawing/2014/main" id="{D2E5D702-AF09-43F4-80ED-D4AC2D53F077}"/>
                </a:ext>
              </a:extLst>
            </p:cNvPr>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DBC75FFC-7AAB-4CC5-BB35-10341346C4F4}"/>
                </a:ext>
              </a:extLst>
            </p:cNvPr>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 fmla="*/ 0 w 4867882"/>
                <a:gd name="connsiteY0" fmla="*/ 0 h 6857103"/>
                <a:gd name="connsiteX1" fmla="*/ 3527537 w 4867882"/>
                <a:gd name="connsiteY1" fmla="*/ 0 h 6857103"/>
                <a:gd name="connsiteX2" fmla="*/ 4867882 w 4867882"/>
                <a:gd name="connsiteY2" fmla="*/ 6857103 h 6857103"/>
                <a:gd name="connsiteX3" fmla="*/ 0 w 4867882"/>
                <a:gd name="connsiteY3" fmla="*/ 6846828 h 6857103"/>
                <a:gd name="connsiteX4" fmla="*/ 0 w 4867882"/>
                <a:gd name="connsiteY4" fmla="*/ 0 h 6857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a:extLst>
              <a:ext uri="{FF2B5EF4-FFF2-40B4-BE49-F238E27FC236}">
                <a16:creationId xmlns:a16="http://schemas.microsoft.com/office/drawing/2014/main" id="{15B7C227-8F79-9677-4934-135F66B4A4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a:extLst>
              <a:ext uri="{FF2B5EF4-FFF2-40B4-BE49-F238E27FC236}">
                <a16:creationId xmlns:a16="http://schemas.microsoft.com/office/drawing/2014/main" id="{49FE7A38-248F-BB96-D2AD-8A052E0523A8}"/>
              </a:ext>
            </a:extLst>
          </p:cNvPr>
          <p:cNvGrpSpPr/>
          <p:nvPr userDrawn="1"/>
        </p:nvGrpSpPr>
        <p:grpSpPr>
          <a:xfrm>
            <a:off x="333034" y="629893"/>
            <a:ext cx="11525932" cy="5598215"/>
            <a:chOff x="333034" y="629893"/>
            <a:chExt cx="11525932" cy="5598215"/>
          </a:xfrm>
        </p:grpSpPr>
        <p:grpSp>
          <p:nvGrpSpPr>
            <p:cNvPr id="12" name="组合 11">
              <a:extLst>
                <a:ext uri="{FF2B5EF4-FFF2-40B4-BE49-F238E27FC236}">
                  <a16:creationId xmlns:a16="http://schemas.microsoft.com/office/drawing/2014/main" id="{C37AC523-D931-C586-29A4-C38FF55F0B17}"/>
                </a:ext>
              </a:extLst>
            </p:cNvPr>
            <p:cNvGrpSpPr/>
            <p:nvPr userDrawn="1"/>
          </p:nvGrpSpPr>
          <p:grpSpPr>
            <a:xfrm>
              <a:off x="333034" y="629893"/>
              <a:ext cx="11525932" cy="5598215"/>
              <a:chOff x="378745" y="1254695"/>
              <a:chExt cx="11525932" cy="5598215"/>
            </a:xfrm>
          </p:grpSpPr>
          <p:sp>
            <p:nvSpPr>
              <p:cNvPr id="41" name="任意多边形: 形状 40">
                <a:extLst>
                  <a:ext uri="{FF2B5EF4-FFF2-40B4-BE49-F238E27FC236}">
                    <a16:creationId xmlns:a16="http://schemas.microsoft.com/office/drawing/2014/main" id="{FEBD2920-7D2F-119B-6BF1-CE90EE026BB4}"/>
                  </a:ext>
                </a:extLst>
              </p:cNvPr>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矩形 13">
                <a:extLst>
                  <a:ext uri="{FF2B5EF4-FFF2-40B4-BE49-F238E27FC236}">
                    <a16:creationId xmlns:a16="http://schemas.microsoft.com/office/drawing/2014/main" id="{48CC0BAC-D5D4-4D84-B268-47AD712F1521}"/>
                  </a:ext>
                </a:extLst>
              </p:cNvPr>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 fmla="*/ 4456252 w 4547692"/>
                  <a:gd name="connsiteY0" fmla="*/ 5588000 h 5679440"/>
                  <a:gd name="connsiteX1" fmla="*/ 0 w 4547692"/>
                  <a:gd name="connsiteY1" fmla="*/ 5588000 h 5679440"/>
                  <a:gd name="connsiteX2" fmla="*/ 1278410 w 4547692"/>
                  <a:gd name="connsiteY2" fmla="*/ 0 h 5679440"/>
                  <a:gd name="connsiteX3" fmla="*/ 3177842 w 4547692"/>
                  <a:gd name="connsiteY3" fmla="*/ 0 h 5679440"/>
                  <a:gd name="connsiteX4" fmla="*/ 4547692 w 4547692"/>
                  <a:gd name="connsiteY4" fmla="*/ 5679440 h 5679440"/>
                  <a:gd name="connsiteX0" fmla="*/ 4456252 w 4456252"/>
                  <a:gd name="connsiteY0" fmla="*/ 5588000 h 5588000"/>
                  <a:gd name="connsiteX1" fmla="*/ 0 w 4456252"/>
                  <a:gd name="connsiteY1" fmla="*/ 5588000 h 5588000"/>
                  <a:gd name="connsiteX2" fmla="*/ 1278410 w 4456252"/>
                  <a:gd name="connsiteY2" fmla="*/ 0 h 5588000"/>
                  <a:gd name="connsiteX3" fmla="*/ 3177842 w 4456252"/>
                  <a:gd name="connsiteY3" fmla="*/ 0 h 5588000"/>
                  <a:gd name="connsiteX0" fmla="*/ 4503209 w 4503209"/>
                  <a:gd name="connsiteY0" fmla="*/ 5588000 h 5588000"/>
                  <a:gd name="connsiteX1" fmla="*/ 46957 w 4503209"/>
                  <a:gd name="connsiteY1" fmla="*/ 5588000 h 5588000"/>
                  <a:gd name="connsiteX2" fmla="*/ 0 w 4503209"/>
                  <a:gd name="connsiteY2" fmla="*/ 61645 h 5588000"/>
                  <a:gd name="connsiteX3" fmla="*/ 3224799 w 4503209"/>
                  <a:gd name="connsiteY3" fmla="*/ 0 h 5588000"/>
                  <a:gd name="connsiteX0" fmla="*/ 4503209 w 4503209"/>
                  <a:gd name="connsiteY0" fmla="*/ 5588000 h 5588000"/>
                  <a:gd name="connsiteX1" fmla="*/ 46957 w 4503209"/>
                  <a:gd name="connsiteY1" fmla="*/ 5588000 h 5588000"/>
                  <a:gd name="connsiteX2" fmla="*/ 0 w 4503209"/>
                  <a:gd name="connsiteY2" fmla="*/ 10275 h 5588000"/>
                  <a:gd name="connsiteX3" fmla="*/ 3224799 w 4503209"/>
                  <a:gd name="connsiteY3" fmla="*/ 0 h 5588000"/>
                  <a:gd name="connsiteX0" fmla="*/ 4311842 w 4311842"/>
                  <a:gd name="connsiteY0" fmla="*/ 5588000 h 5588000"/>
                  <a:gd name="connsiteX1" fmla="*/ 46957 w 4311842"/>
                  <a:gd name="connsiteY1" fmla="*/ 5588000 h 5588000"/>
                  <a:gd name="connsiteX2" fmla="*/ 0 w 4311842"/>
                  <a:gd name="connsiteY2" fmla="*/ 10275 h 5588000"/>
                  <a:gd name="connsiteX3" fmla="*/ 3224799 w 4311842"/>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224799 w 4265561"/>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194641 w 4265561"/>
                  <a:gd name="connsiteY3" fmla="*/ 0 h 5588000"/>
                </a:gdLst>
                <a:ahLst/>
                <a:cxnLst>
                  <a:cxn ang="0">
                    <a:pos x="connsiteX0" y="connsiteY0"/>
                  </a:cxn>
                  <a:cxn ang="0">
                    <a:pos x="connsiteX1" y="connsiteY1"/>
                  </a:cxn>
                  <a:cxn ang="0">
                    <a:pos x="connsiteX2" y="connsiteY2"/>
                  </a:cxn>
                  <a:cxn ang="0">
                    <a:pos x="connsiteX3" y="connsiteY3"/>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a:extLst>
                <a:ext uri="{FF2B5EF4-FFF2-40B4-BE49-F238E27FC236}">
                  <a16:creationId xmlns:a16="http://schemas.microsoft.com/office/drawing/2014/main" id="{052DCFFF-B6F5-424B-A059-5E15715EA0B4}"/>
                </a:ext>
              </a:extLst>
            </p:cNvPr>
            <p:cNvGrpSpPr/>
            <p:nvPr userDrawn="1"/>
          </p:nvGrpSpPr>
          <p:grpSpPr>
            <a:xfrm flipH="1">
              <a:off x="10572502" y="5800567"/>
              <a:ext cx="966987" cy="152400"/>
              <a:chOff x="9774601" y="5660136"/>
              <a:chExt cx="966987" cy="152400"/>
            </a:xfrm>
          </p:grpSpPr>
          <p:sp>
            <p:nvSpPr>
              <p:cNvPr id="30" name="矩形 29">
                <a:extLst>
                  <a:ext uri="{FF2B5EF4-FFF2-40B4-BE49-F238E27FC236}">
                    <a16:creationId xmlns:a16="http://schemas.microsoft.com/office/drawing/2014/main" id="{E16D2F1B-2BF7-43FB-AE15-B67E6D85BE8A}"/>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688CBFE7-1EB5-4562-8B59-22BF26EC4D95}"/>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1D2879E-1D2A-4B16-A2F6-A9514AC9033A}"/>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BBD62F7A-0C78-430E-9163-0E2A4DBEB51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a:extLst>
                <a:ext uri="{FF2B5EF4-FFF2-40B4-BE49-F238E27FC236}">
                  <a16:creationId xmlns:a16="http://schemas.microsoft.com/office/drawing/2014/main" id="{8A39D53F-E988-4AD0-B11A-CD97C6A8F952}"/>
                </a:ext>
              </a:extLst>
            </p:cNvPr>
            <p:cNvGrpSpPr/>
            <p:nvPr userDrawn="1"/>
          </p:nvGrpSpPr>
          <p:grpSpPr>
            <a:xfrm>
              <a:off x="664749" y="870774"/>
              <a:ext cx="966987" cy="152400"/>
              <a:chOff x="9800002" y="5660136"/>
              <a:chExt cx="966987" cy="152400"/>
            </a:xfrm>
          </p:grpSpPr>
          <p:sp>
            <p:nvSpPr>
              <p:cNvPr id="35" name="矩形 34">
                <a:extLst>
                  <a:ext uri="{FF2B5EF4-FFF2-40B4-BE49-F238E27FC236}">
                    <a16:creationId xmlns:a16="http://schemas.microsoft.com/office/drawing/2014/main" id="{D65593AE-EB1E-424F-9932-4E4CBDAF4138}"/>
                  </a:ext>
                </a:extLst>
              </p:cNvPr>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74AD33B7-D6FE-4659-9A36-746B9FCC39CD}"/>
                  </a:ext>
                </a:extLst>
              </p:cNvPr>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19B4A78A-6B72-4EB6-BD41-90BC2ABA0C87}"/>
                  </a:ext>
                </a:extLst>
              </p:cNvPr>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B3C67F4-29E7-403C-BE3E-A1EE3270F4CC}"/>
                  </a:ext>
                </a:extLst>
              </p:cNvPr>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矩形: 圆角 1">
            <a:extLst>
              <a:ext uri="{FF2B5EF4-FFF2-40B4-BE49-F238E27FC236}">
                <a16:creationId xmlns:a16="http://schemas.microsoft.com/office/drawing/2014/main" id="{68A28B99-6B45-5A5A-14F7-46568B280549}"/>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F3F0C9C-D393-885C-7850-FD5F4D8E21C9}"/>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2374002627"/>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a:extLst>
              <a:ext uri="{FF2B5EF4-FFF2-40B4-BE49-F238E27FC236}">
                <a16:creationId xmlns:a16="http://schemas.microsoft.com/office/drawing/2014/main" id="{40E9142E-92AB-FE87-B9BA-707DC41B93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318" y="1"/>
            <a:ext cx="12208526" cy="6857999"/>
          </a:xfrm>
          <a:prstGeom prst="rect">
            <a:avLst/>
          </a:prstGeom>
        </p:spPr>
      </p:pic>
      <p:sp>
        <p:nvSpPr>
          <p:cNvPr id="14" name="任意多边形: 形状 13">
            <a:extLst>
              <a:ext uri="{FF2B5EF4-FFF2-40B4-BE49-F238E27FC236}">
                <a16:creationId xmlns:a16="http://schemas.microsoft.com/office/drawing/2014/main" id="{D31BB0C3-CFD6-47CF-AE53-6885117A71B1}"/>
              </a:ext>
            </a:extLst>
          </p:cNvPr>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a:extLst>
              <a:ext uri="{FF2B5EF4-FFF2-40B4-BE49-F238E27FC236}">
                <a16:creationId xmlns:a16="http://schemas.microsoft.com/office/drawing/2014/main" id="{422C184E-C747-C1D8-FB16-46E9C4AACD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0077" y="406471"/>
            <a:ext cx="11311846" cy="6045058"/>
          </a:xfrm>
          <a:prstGeom prst="rect">
            <a:avLst/>
          </a:prstGeom>
        </p:spPr>
      </p:pic>
      <p:sp>
        <p:nvSpPr>
          <p:cNvPr id="16" name="矩形 15">
            <a:extLst>
              <a:ext uri="{FF2B5EF4-FFF2-40B4-BE49-F238E27FC236}">
                <a16:creationId xmlns:a16="http://schemas.microsoft.com/office/drawing/2014/main" id="{CFAF0514-4E03-487F-AF7A-9913B1760A0D}"/>
              </a:ext>
            </a:extLst>
          </p:cNvPr>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712BF811-E758-A18D-9D29-2237EA935943}"/>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F62D6E9-0DEF-FB8C-409D-00D7B91F2498}"/>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7103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a:extLst>
              <a:ext uri="{FF2B5EF4-FFF2-40B4-BE49-F238E27FC236}">
                <a16:creationId xmlns:a16="http://schemas.microsoft.com/office/drawing/2014/main" id="{36299D39-0E0C-6C64-C38E-F553C6892F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7" name="任意多边形: 形状 6">
            <a:extLst>
              <a:ext uri="{FF2B5EF4-FFF2-40B4-BE49-F238E27FC236}">
                <a16:creationId xmlns:a16="http://schemas.microsoft.com/office/drawing/2014/main" id="{DB5E8272-9FC0-4640-B6F3-2168E4F45D3C}"/>
              </a:ext>
            </a:extLst>
          </p:cNvPr>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831F82E-C2D8-4113-B3C1-FE703150CB8F}"/>
              </a:ext>
            </a:extLst>
          </p:cNvPr>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a:extLst>
              <a:ext uri="{FF2B5EF4-FFF2-40B4-BE49-F238E27FC236}">
                <a16:creationId xmlns:a16="http://schemas.microsoft.com/office/drawing/2014/main" id="{76DC51E1-DA7A-437D-AE0F-EE34CAC007CA}"/>
              </a:ext>
            </a:extLst>
          </p:cNvPr>
          <p:cNvGrpSpPr/>
          <p:nvPr userDrawn="1"/>
        </p:nvGrpSpPr>
        <p:grpSpPr>
          <a:xfrm>
            <a:off x="341086" y="359229"/>
            <a:ext cx="11509829" cy="6139543"/>
            <a:chOff x="341086" y="359229"/>
            <a:chExt cx="11509829" cy="6139543"/>
          </a:xfrm>
        </p:grpSpPr>
        <p:sp>
          <p:nvSpPr>
            <p:cNvPr id="11" name="矩形 10">
              <a:extLst>
                <a:ext uri="{FF2B5EF4-FFF2-40B4-BE49-F238E27FC236}">
                  <a16:creationId xmlns:a16="http://schemas.microsoft.com/office/drawing/2014/main" id="{0605ED8B-8296-4D06-BF90-35AEB716F780}"/>
                </a:ext>
              </a:extLst>
            </p:cNvPr>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AFA4785-2930-4375-B185-4E83AE3A94B8}"/>
                </a:ext>
              </a:extLst>
            </p:cNvPr>
            <p:cNvGrpSpPr/>
            <p:nvPr userDrawn="1"/>
          </p:nvGrpSpPr>
          <p:grpSpPr>
            <a:xfrm flipH="1">
              <a:off x="10570977" y="6019903"/>
              <a:ext cx="966987" cy="152400"/>
              <a:chOff x="9774601" y="5660136"/>
              <a:chExt cx="966987" cy="152400"/>
            </a:xfrm>
          </p:grpSpPr>
          <p:sp>
            <p:nvSpPr>
              <p:cNvPr id="15" name="矩形 14">
                <a:extLst>
                  <a:ext uri="{FF2B5EF4-FFF2-40B4-BE49-F238E27FC236}">
                    <a16:creationId xmlns:a16="http://schemas.microsoft.com/office/drawing/2014/main" id="{0DD5729A-5570-4744-8C78-16BA6A2B9579}"/>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E63320CA-CD81-4DFE-AA70-CAAC8F1D1BDF}"/>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A88E80-70FA-4399-B06D-01B193F85AC7}"/>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8325526-BD92-4AB0-9E8B-555C4140C49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占位符 1">
            <a:extLst>
              <a:ext uri="{FF2B5EF4-FFF2-40B4-BE49-F238E27FC236}">
                <a16:creationId xmlns:a16="http://schemas.microsoft.com/office/drawing/2014/main" id="{4355495B-ABFF-4496-9ED7-8B774F6989AE}"/>
              </a:ext>
            </a:extLst>
          </p:cNvPr>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t"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a:extLst>
              <a:ext uri="{FF2B5EF4-FFF2-40B4-BE49-F238E27FC236}">
                <a16:creationId xmlns:a16="http://schemas.microsoft.com/office/drawing/2014/main" id="{F44EC271-8E48-4279-AF3A-D90A2320FC09}"/>
              </a:ext>
            </a:extLst>
          </p:cNvPr>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圆角 2">
            <a:extLst>
              <a:ext uri="{FF2B5EF4-FFF2-40B4-BE49-F238E27FC236}">
                <a16:creationId xmlns:a16="http://schemas.microsoft.com/office/drawing/2014/main" id="{A7F4983D-B7E3-AF03-3882-94C91DAB275A}"/>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50A98A7-D563-8FF4-EEE7-0FC8F402E385}"/>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0113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a:extLst>
              <a:ext uri="{FF2B5EF4-FFF2-40B4-BE49-F238E27FC236}">
                <a16:creationId xmlns:a16="http://schemas.microsoft.com/office/drawing/2014/main" id="{D115A49F-219E-F611-C6A3-7A675C98C5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700" y="1"/>
            <a:ext cx="12204700" cy="6857999"/>
          </a:xfrm>
          <a:prstGeom prst="rect">
            <a:avLst/>
          </a:prstGeom>
        </p:spPr>
      </p:pic>
      <p:grpSp>
        <p:nvGrpSpPr>
          <p:cNvPr id="2" name="组合 1">
            <a:extLst>
              <a:ext uri="{FF2B5EF4-FFF2-40B4-BE49-F238E27FC236}">
                <a16:creationId xmlns:a16="http://schemas.microsoft.com/office/drawing/2014/main" id="{E4956208-0E4A-4272-A3C7-BD5BFE5ABA6D}"/>
              </a:ext>
            </a:extLst>
          </p:cNvPr>
          <p:cNvGrpSpPr/>
          <p:nvPr userDrawn="1"/>
        </p:nvGrpSpPr>
        <p:grpSpPr>
          <a:xfrm>
            <a:off x="0" y="0"/>
            <a:ext cx="12192000" cy="6858000"/>
            <a:chOff x="0" y="0"/>
            <a:chExt cx="12192000" cy="6858000"/>
          </a:xfrm>
        </p:grpSpPr>
        <p:sp>
          <p:nvSpPr>
            <p:cNvPr id="7" name="矩形 6">
              <a:extLst>
                <a:ext uri="{FF2B5EF4-FFF2-40B4-BE49-F238E27FC236}">
                  <a16:creationId xmlns:a16="http://schemas.microsoft.com/office/drawing/2014/main" id="{DB5E8272-9FC0-4640-B6F3-2168E4F45D3C}"/>
                </a:ext>
              </a:extLst>
            </p:cNvPr>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831F82E-C2D8-4113-B3C1-FE703150CB8F}"/>
                </a:ext>
              </a:extLst>
            </p:cNvPr>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a:extLst>
              <a:ext uri="{FF2B5EF4-FFF2-40B4-BE49-F238E27FC236}">
                <a16:creationId xmlns:a16="http://schemas.microsoft.com/office/drawing/2014/main" id="{0605ED8B-8296-4D06-BF90-35AEB716F780}"/>
              </a:ext>
            </a:extLst>
          </p:cNvPr>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589B59-DA64-407F-B617-49F7583BFDCA}"/>
              </a:ext>
            </a:extLst>
          </p:cNvPr>
          <p:cNvGrpSpPr/>
          <p:nvPr userDrawn="1"/>
        </p:nvGrpSpPr>
        <p:grpSpPr>
          <a:xfrm flipH="1">
            <a:off x="10241326" y="5715501"/>
            <a:ext cx="966987" cy="152400"/>
            <a:chOff x="9774601" y="5660136"/>
            <a:chExt cx="966987" cy="152400"/>
          </a:xfrm>
        </p:grpSpPr>
        <p:sp>
          <p:nvSpPr>
            <p:cNvPr id="18" name="矩形 17">
              <a:extLst>
                <a:ext uri="{FF2B5EF4-FFF2-40B4-BE49-F238E27FC236}">
                  <a16:creationId xmlns:a16="http://schemas.microsoft.com/office/drawing/2014/main" id="{44C16C52-CEFF-47E5-8441-750DC0E4FC54}"/>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F2C93BB-9408-4AFD-B5EC-4F2A029135DE}"/>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541869C6-D220-4924-B8E0-25B25F86C0E3}"/>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BBD4C14-FBA3-4AC3-B1FB-FBCD42998268}"/>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a:extLst>
              <a:ext uri="{FF2B5EF4-FFF2-40B4-BE49-F238E27FC236}">
                <a16:creationId xmlns:a16="http://schemas.microsoft.com/office/drawing/2014/main" id="{5E3C2E52-B2C0-A5B5-3C95-93254D09CE6F}"/>
              </a:ext>
            </a:extLst>
          </p:cNvPr>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5" name="矩形: 圆角 4">
            <a:extLst>
              <a:ext uri="{FF2B5EF4-FFF2-40B4-BE49-F238E27FC236}">
                <a16:creationId xmlns:a16="http://schemas.microsoft.com/office/drawing/2014/main" id="{21B18A99-1F20-57AB-E4A0-441006DAF621}"/>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1E7DCB9-5C06-2C1A-EB68-E415ABCE9206}"/>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4010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10"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6"/>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8"/>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223695368"/>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80" r:id="rId3"/>
    <p:sldLayoutId id="2147483667" r:id="rId4"/>
  </p:sldLayoutIdLst>
  <p:hf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17" Type="http://schemas.microsoft.com/office/2007/relationships/diagramDrawing" Target="../diagrams/drawing1.xml"/><Relationship Id="rId2" Type="http://schemas.openxmlformats.org/officeDocument/2006/relationships/notesSlide" Target="../notesSlides/notesSlide14.xml"/><Relationship Id="rId16" Type="http://schemas.openxmlformats.org/officeDocument/2006/relationships/diagramColors" Target="../diagrams/colors1.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diagramQuickStyle" Target="../diagrams/quickStyle1.xml"/><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2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918219" y="1373728"/>
            <a:ext cx="8848676" cy="2215991"/>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4800" b="0" dirty="0">
                <a:solidFill>
                  <a:schemeClr val="accent1"/>
                </a:solidFill>
                <a:latin typeface="+mj-ea"/>
                <a:ea typeface="+mj-ea"/>
                <a:cs typeface="+mn-ea"/>
                <a:sym typeface="+mn-lt"/>
              </a:rPr>
              <a:t>基于</a:t>
            </a:r>
            <a:r>
              <a:rPr lang="en-US" altLang="zh-CN" sz="4800" b="0" dirty="0">
                <a:solidFill>
                  <a:schemeClr val="accent1"/>
                </a:solidFill>
                <a:latin typeface="+mj-ea"/>
                <a:ea typeface="+mj-ea"/>
                <a:cs typeface="+mn-ea"/>
                <a:sym typeface="+mn-lt"/>
              </a:rPr>
              <a:t>VGG16</a:t>
            </a:r>
            <a:r>
              <a:rPr lang="zh-CN" altLang="en-US" sz="4800" b="0" dirty="0">
                <a:solidFill>
                  <a:schemeClr val="accent1"/>
                </a:solidFill>
                <a:latin typeface="+mj-ea"/>
                <a:ea typeface="+mj-ea"/>
                <a:cs typeface="+mn-ea"/>
                <a:sym typeface="+mn-lt"/>
              </a:rPr>
              <a:t>与</a:t>
            </a:r>
            <a:r>
              <a:rPr lang="en-US" altLang="zh-CN" sz="4800" b="0" dirty="0" err="1">
                <a:solidFill>
                  <a:schemeClr val="accent1"/>
                </a:solidFill>
                <a:latin typeface="+mj-ea"/>
                <a:ea typeface="+mj-ea"/>
                <a:cs typeface="+mn-ea"/>
                <a:sym typeface="+mn-lt"/>
              </a:rPr>
              <a:t>RepVGG</a:t>
            </a:r>
            <a:r>
              <a:rPr lang="zh-CN" altLang="en-US" sz="4800" b="0" dirty="0">
                <a:solidFill>
                  <a:schemeClr val="accent1"/>
                </a:solidFill>
                <a:latin typeface="+mj-ea"/>
                <a:ea typeface="+mj-ea"/>
                <a:cs typeface="+mn-ea"/>
                <a:sym typeface="+mn-lt"/>
              </a:rPr>
              <a:t>网络的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动物识别系统的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设计与实现    </a:t>
            </a:r>
          </a:p>
        </p:txBody>
      </p:sp>
      <p:sp>
        <p:nvSpPr>
          <p:cNvPr id="3" name="矩形 2">
            <a:extLst>
              <a:ext uri="{FF2B5EF4-FFF2-40B4-BE49-F238E27FC236}">
                <a16:creationId xmlns:a16="http://schemas.microsoft.com/office/drawing/2014/main" id="{26474EEA-A4B4-383D-6B14-0F810AB6A5DD}"/>
              </a:ext>
            </a:extLst>
          </p:cNvPr>
          <p:cNvSpPr/>
          <p:nvPr/>
        </p:nvSpPr>
        <p:spPr>
          <a:xfrm>
            <a:off x="4996238" y="4596516"/>
            <a:ext cx="2849526" cy="573464"/>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grpSp>
        <p:nvGrpSpPr>
          <p:cNvPr id="2" name="组合 1">
            <a:extLst>
              <a:ext uri="{FF2B5EF4-FFF2-40B4-BE49-F238E27FC236}">
                <a16:creationId xmlns:a16="http://schemas.microsoft.com/office/drawing/2014/main" id="{064A2D1F-8445-47D7-4488-9C27AFA40911}"/>
              </a:ext>
            </a:extLst>
          </p:cNvPr>
          <p:cNvGrpSpPr/>
          <p:nvPr/>
        </p:nvGrpSpPr>
        <p:grpSpPr>
          <a:xfrm>
            <a:off x="918217" y="3775260"/>
            <a:ext cx="6354453" cy="2645738"/>
            <a:chOff x="911224" y="3795251"/>
            <a:chExt cx="4040565" cy="734217"/>
          </a:xfrm>
        </p:grpSpPr>
        <p:sp>
          <p:nvSpPr>
            <p:cNvPr id="35" name="矩形 34">
              <a:extLst>
                <a:ext uri="{FF2B5EF4-FFF2-40B4-BE49-F238E27FC236}">
                  <a16:creationId xmlns:a16="http://schemas.microsoft.com/office/drawing/2014/main" id="{55C01D95-F869-47E0-A5CD-7E4283B47EEF}"/>
                </a:ext>
              </a:extLst>
            </p:cNvPr>
            <p:cNvSpPr/>
            <p:nvPr/>
          </p:nvSpPr>
          <p:spPr>
            <a:xfrm>
              <a:off x="911224" y="3795251"/>
              <a:ext cx="2228655" cy="637142"/>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sp>
          <p:nvSpPr>
            <p:cNvPr id="37" name="文本框 36">
              <a:extLst>
                <a:ext uri="{FF2B5EF4-FFF2-40B4-BE49-F238E27FC236}">
                  <a16:creationId xmlns:a16="http://schemas.microsoft.com/office/drawing/2014/main" id="{A11CFC4E-DA71-49A8-B123-D47B8A923CF9}"/>
                </a:ext>
              </a:extLst>
            </p:cNvPr>
            <p:cNvSpPr txBox="1"/>
            <p:nvPr/>
          </p:nvSpPr>
          <p:spPr>
            <a:xfrm>
              <a:off x="978155" y="3812017"/>
              <a:ext cx="3973634" cy="717451"/>
            </a:xfrm>
            <a:prstGeom prst="rect">
              <a:avLst/>
            </a:prstGeom>
            <a:noFill/>
          </p:spPr>
          <p:txBody>
            <a:bodyPr wrap="square" lIns="0" tIns="0" rIns="0" bIns="0" rtlCol="0">
              <a:spAutoFit/>
            </a:bodyPr>
            <a:lstStyle/>
            <a:p>
              <a:r>
                <a:rPr kumimoji="0" lang="zh-CN" altLang="en-US" sz="2400" b="0" i="0" u="none" strike="noStrike" kern="1200" cap="none" spc="0" normalizeH="0" baseline="0" noProof="0" dirty="0">
                  <a:ln>
                    <a:noFill/>
                  </a:ln>
                  <a:solidFill>
                    <a:schemeClr val="bg1"/>
                  </a:solidFill>
                  <a:effectLst/>
                  <a:uLnTx/>
                  <a:uFillTx/>
                  <a:latin typeface="+mn-ea"/>
                  <a:cs typeface="+mn-cs"/>
                </a:rPr>
                <a:t>第三组：                                  </a:t>
              </a:r>
              <a:endParaRPr kumimoji="0" lang="en-US" altLang="zh-CN" sz="2400" b="0" i="0" u="none" strike="noStrike" kern="1200" cap="none" spc="0" normalizeH="0" baseline="0" noProof="0" dirty="0">
                <a:ln>
                  <a:noFill/>
                </a:ln>
                <a:solidFill>
                  <a:schemeClr val="bg1"/>
                </a:solidFill>
                <a:effectLst/>
                <a:uLnTx/>
                <a:uFillTx/>
                <a:latin typeface="+mn-ea"/>
                <a:cs typeface="+mn-cs"/>
              </a:endParaRPr>
            </a:p>
            <a:p>
              <a:r>
                <a:rPr lang="zh-CN" altLang="en-US" sz="2400" dirty="0">
                  <a:solidFill>
                    <a:schemeClr val="bg1"/>
                  </a:solidFill>
                  <a:latin typeface="+mn-ea"/>
                </a:rPr>
                <a:t>贺思超 </a:t>
              </a:r>
              <a:r>
                <a:rPr lang="en-US" altLang="zh-CN" sz="2400" dirty="0">
                  <a:solidFill>
                    <a:schemeClr val="bg1"/>
                  </a:solidFill>
                  <a:latin typeface="+mn-ea"/>
                </a:rPr>
                <a:t>	20301037</a:t>
              </a:r>
              <a:r>
                <a:rPr lang="zh-CN" altLang="en-US" sz="2400" dirty="0">
                  <a:solidFill>
                    <a:schemeClr val="bg1"/>
                  </a:solidFill>
                  <a:latin typeface="+mn-ea"/>
                </a:rPr>
                <a:t> </a:t>
              </a:r>
              <a:endParaRPr lang="en-US" altLang="zh-CN" sz="2400" dirty="0">
                <a:solidFill>
                  <a:schemeClr val="bg1"/>
                </a:solidFill>
                <a:latin typeface="+mn-ea"/>
              </a:endParaRPr>
            </a:p>
            <a:p>
              <a:r>
                <a:rPr lang="zh-CN" altLang="en-US" sz="2400" dirty="0">
                  <a:solidFill>
                    <a:schemeClr val="bg1"/>
                  </a:solidFill>
                  <a:latin typeface="+mn-ea"/>
                </a:rPr>
                <a:t>陈增耀</a:t>
              </a:r>
              <a:r>
                <a:rPr lang="en-US" altLang="zh-CN" sz="2400" dirty="0">
                  <a:solidFill>
                    <a:schemeClr val="bg1"/>
                  </a:solidFill>
                  <a:latin typeface="+mn-ea"/>
                </a:rPr>
                <a:t>	20301034</a:t>
              </a:r>
            </a:p>
            <a:p>
              <a:r>
                <a:rPr lang="zh-CN" altLang="en-US" sz="2400" dirty="0">
                  <a:solidFill>
                    <a:schemeClr val="bg1"/>
                  </a:solidFill>
                  <a:latin typeface="+mn-ea"/>
                </a:rPr>
                <a:t>蒋涵</a:t>
              </a:r>
              <a:r>
                <a:rPr lang="en-US" altLang="zh-CN" sz="2400" dirty="0">
                  <a:solidFill>
                    <a:schemeClr val="bg1"/>
                  </a:solidFill>
                  <a:latin typeface="+mn-ea"/>
                </a:rPr>
                <a:t>		20301073</a:t>
              </a:r>
            </a:p>
            <a:p>
              <a:r>
                <a:rPr lang="zh-CN" altLang="en-US" sz="2400" dirty="0">
                  <a:solidFill>
                    <a:schemeClr val="bg1"/>
                  </a:solidFill>
                  <a:latin typeface="+mn-ea"/>
                </a:rPr>
                <a:t>韩青哲</a:t>
              </a:r>
              <a:r>
                <a:rPr lang="en-US" altLang="zh-CN" sz="2400" dirty="0">
                  <a:solidFill>
                    <a:schemeClr val="bg1"/>
                  </a:solidFill>
                  <a:latin typeface="+mn-ea"/>
                </a:rPr>
                <a:t>	20301068</a:t>
              </a:r>
            </a:p>
            <a:p>
              <a:r>
                <a:rPr lang="zh-CN" altLang="en-US" sz="2400" dirty="0">
                  <a:solidFill>
                    <a:schemeClr val="bg1"/>
                  </a:solidFill>
                  <a:latin typeface="+mn-ea"/>
                </a:rPr>
                <a:t>陈泽锋</a:t>
              </a:r>
              <a:r>
                <a:rPr lang="en-US" altLang="zh-CN" sz="2400" dirty="0">
                  <a:solidFill>
                    <a:schemeClr val="bg1"/>
                  </a:solidFill>
                  <a:latin typeface="+mn-ea"/>
                </a:rPr>
                <a:t>	20301065</a:t>
              </a:r>
            </a:p>
            <a:p>
              <a:endParaRPr lang="en-US" altLang="zh-CN" sz="2400" dirty="0">
                <a:solidFill>
                  <a:schemeClr val="bg1"/>
                </a:solidFill>
                <a:latin typeface="+mn-ea"/>
                <a:cs typeface="+mn-ea"/>
                <a:sym typeface="+mn-lt"/>
              </a:endParaRPr>
            </a:p>
          </p:txBody>
        </p:sp>
      </p:grpSp>
      <p:sp>
        <p:nvSpPr>
          <p:cNvPr id="5" name="文本框 4">
            <a:extLst>
              <a:ext uri="{FF2B5EF4-FFF2-40B4-BE49-F238E27FC236}">
                <a16:creationId xmlns:a16="http://schemas.microsoft.com/office/drawing/2014/main" id="{31C3ACE5-79BC-CF51-3743-9E5D551EFB24}"/>
              </a:ext>
            </a:extLst>
          </p:cNvPr>
          <p:cNvSpPr txBox="1"/>
          <p:nvPr/>
        </p:nvSpPr>
        <p:spPr>
          <a:xfrm>
            <a:off x="5096268" y="4666672"/>
            <a:ext cx="3143964" cy="461665"/>
          </a:xfrm>
          <a:prstGeom prst="rect">
            <a:avLst/>
          </a:prstGeom>
          <a:noFill/>
        </p:spPr>
        <p:txBody>
          <a:bodyPr wrap="square">
            <a:spAutoFit/>
          </a:bodyPr>
          <a:lstStyle/>
          <a:p>
            <a:r>
              <a:rPr lang="zh-CN" altLang="en-US" sz="2400" dirty="0">
                <a:solidFill>
                  <a:schemeClr val="bg1"/>
                </a:solidFill>
                <a:latin typeface="+mn-ea"/>
                <a:cs typeface="+mn-ea"/>
                <a:sym typeface="+mn-lt"/>
              </a:rPr>
              <a:t>指导老师：王方石</a:t>
            </a:r>
            <a:endParaRPr kumimoji="0" lang="en-US" altLang="zh-CN" sz="2400" b="0" i="0" u="none" strike="noStrike" kern="1200" cap="none" spc="0" normalizeH="0" baseline="0" noProof="0" dirty="0">
              <a:ln>
                <a:noFill/>
              </a:ln>
              <a:solidFill>
                <a:schemeClr val="bg1"/>
              </a:solidFill>
              <a:effectLst/>
              <a:uLnTx/>
              <a:uFillTx/>
              <a:latin typeface="+mn-ea"/>
              <a:cs typeface="+mn-cs"/>
            </a:endParaRPr>
          </a:p>
        </p:txBody>
      </p:sp>
    </p:spTree>
    <p:custDataLst>
      <p:tags r:id="rId1"/>
    </p:custDataLst>
    <p:extLst>
      <p:ext uri="{BB962C8B-B14F-4D97-AF65-F5344CB8AC3E}">
        <p14:creationId xmlns:p14="http://schemas.microsoft.com/office/powerpoint/2010/main" val="29564441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434840" cy="367792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2212975" cy="368935"/>
          </a:xfrm>
          <a:prstGeom prst="rect">
            <a:avLst/>
          </a:prstGeom>
          <a:noFill/>
        </p:spPr>
        <p:txBody>
          <a:bodyPr wrap="none" lIns="0" tIns="0" rIns="0" bIns="0" rtlCol="0" anchor="t">
            <a:spAutoFit/>
          </a:bodyPr>
          <a:lstStyle/>
          <a:p>
            <a:pPr algn="l"/>
            <a:r>
              <a:rPr lang="en-US" altLang="zh-CN" sz="2400" dirty="0">
                <a:solidFill>
                  <a:schemeClr val="bg1"/>
                </a:solidFill>
              </a:rPr>
              <a:t>PART THREE </a:t>
            </a:r>
            <a:endParaRPr lang="zh-CN" altLang="en-US" sz="2400" dirty="0">
              <a:solidFill>
                <a:schemeClr val="bg1"/>
              </a:solidFill>
            </a:endParaRPr>
          </a:p>
        </p:txBody>
      </p:sp>
      <p:grpSp>
        <p:nvGrpSpPr>
          <p:cNvPr id="18" name="组合 17"/>
          <p:cNvGrpSpPr/>
          <p:nvPr/>
        </p:nvGrpSpPr>
        <p:grpSpPr>
          <a:xfrm>
            <a:off x="5933692" y="2737138"/>
            <a:ext cx="4616649" cy="1384221"/>
            <a:chOff x="2008240" y="1972608"/>
            <a:chExt cx="4616649" cy="1384221"/>
          </a:xfrm>
        </p:grpSpPr>
        <p:sp>
          <p:nvSpPr>
            <p:cNvPr id="19" name="文本框 18"/>
            <p:cNvSpPr txBox="1"/>
            <p:nvPr/>
          </p:nvSpPr>
          <p:spPr>
            <a:xfrm>
              <a:off x="2623798" y="1972608"/>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项目目标</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Objectives</a:t>
              </a:r>
            </a:p>
          </p:txBody>
        </p:sp>
      </p:grpSp>
      <p:sp>
        <p:nvSpPr>
          <p:cNvPr id="7" name="文本框 6">
            <a:extLst>
              <a:ext uri="{FF2B5EF4-FFF2-40B4-BE49-F238E27FC236}">
                <a16:creationId xmlns:a16="http://schemas.microsoft.com/office/drawing/2014/main" id="{44ACCCB2-6AFA-9B0F-060F-4C966C4E3016}"/>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预期交付物</a:t>
            </a:r>
          </a:p>
        </p:txBody>
      </p:sp>
      <p:sp>
        <p:nvSpPr>
          <p:cNvPr id="5" name="椭圆 4"/>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93954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设计并实现一个基于卷积神经网络的动物识别系统，系统功能包括：</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1</a:t>
            </a:r>
            <a:r>
              <a:rPr lang="zh-CN" altLang="en-US" sz="3200" spc="200" dirty="0">
                <a:solidFill>
                  <a:schemeClr val="accent1"/>
                </a:solidFill>
                <a:uFillTx/>
                <a:latin typeface="+mj-lt"/>
                <a:ea typeface="微软雅黑" panose="020B0503020204020204" pitchFamily="34" charset="-122"/>
                <a:cs typeface="+mj-cs"/>
                <a:sym typeface="+mn-ea"/>
              </a:rPr>
              <a:t>）处理动物图片数据集</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2</a:t>
            </a:r>
            <a:r>
              <a:rPr lang="zh-CN" altLang="en-US" sz="3200" spc="200" dirty="0">
                <a:solidFill>
                  <a:schemeClr val="accent1"/>
                </a:solidFill>
                <a:uFillTx/>
                <a:latin typeface="+mj-lt"/>
                <a:ea typeface="微软雅黑" panose="020B0503020204020204" pitchFamily="34" charset="-122"/>
                <a:cs typeface="+mj-cs"/>
                <a:sym typeface="+mn-ea"/>
              </a:rPr>
              <a:t>）搭建并训练卷积神经网络模型</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3</a:t>
            </a:r>
            <a:r>
              <a:rPr lang="zh-CN" altLang="en-US" sz="3200" spc="200" dirty="0">
                <a:solidFill>
                  <a:schemeClr val="accent1"/>
                </a:solidFill>
                <a:uFillTx/>
                <a:latin typeface="+mj-lt"/>
                <a:ea typeface="微软雅黑" panose="020B0503020204020204" pitchFamily="34" charset="-122"/>
                <a:cs typeface="+mj-cs"/>
                <a:sym typeface="+mn-ea"/>
              </a:rPr>
              <a:t>）通过卷积神经网络模型的预测进行动物识别</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9495DCAA-C29A-B3A3-B466-A8B868574D0B}"/>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a:sym typeface="+mn-ea"/>
              </a:rPr>
              <a:t>预期交付物</a:t>
            </a:r>
            <a:endParaRPr lang="en-US" altLang="zh-CN" sz="2800" b="0" dirty="0">
              <a:latin typeface="+mj-ea"/>
              <a:ea typeface="+mj-ea"/>
            </a:endParaRP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b="1" dirty="0">
                <a:solidFill>
                  <a:schemeClr val="tx1">
                    <a:lumMod val="75000"/>
                    <a:lumOff val="25000"/>
                  </a:schemeClr>
                </a:solidFill>
                <a:effectLst/>
                <a:latin typeface="+mn-ea"/>
                <a:sym typeface="+mn-ea"/>
              </a:rPr>
              <a:t>处理动物图片数据集</a:t>
            </a:r>
            <a:r>
              <a:rPr lang="zh-CN" sz="2400" b="1" dirty="0">
                <a:solidFill>
                  <a:schemeClr val="tx1">
                    <a:lumMod val="75000"/>
                    <a:lumOff val="25000"/>
                  </a:schemeClr>
                </a:solidFill>
                <a:effectLst/>
                <a:latin typeface="+mn-ea"/>
                <a:ea typeface="宋体" panose="02010600030101010101" pitchFamily="2" charset="-122"/>
                <a:sym typeface="+mn-ea"/>
              </a:rPr>
              <a:t>；</a:t>
            </a:r>
            <a:r>
              <a:rPr sz="2400" b="0" dirty="0">
                <a:solidFill>
                  <a:schemeClr val="tx1">
                    <a:lumMod val="75000"/>
                    <a:lumOff val="25000"/>
                  </a:schemeClr>
                </a:solidFill>
                <a:effectLst/>
                <a:latin typeface="+mn-ea"/>
              </a:rPr>
              <a:t>对于训练集定义预处理方法增加样本多样性，获取单个样本数据和标签，非RGB格式图像转化为RGB格式，</a:t>
            </a:r>
            <a:r>
              <a:rPr lang="zh-CN" sz="2400" b="0" dirty="0">
                <a:solidFill>
                  <a:schemeClr val="tx1">
                    <a:lumMod val="75000"/>
                    <a:lumOff val="25000"/>
                  </a:schemeClr>
                </a:solidFill>
                <a:effectLst/>
                <a:latin typeface="+mn-ea"/>
              </a:rPr>
              <a:t>将处理后的</a:t>
            </a:r>
            <a:r>
              <a:rPr sz="2400" b="0" dirty="0">
                <a:solidFill>
                  <a:schemeClr val="tx1">
                    <a:lumMod val="75000"/>
                    <a:lumOff val="25000"/>
                  </a:schemeClr>
                </a:solidFill>
                <a:effectLst/>
                <a:latin typeface="+mn-ea"/>
              </a:rPr>
              <a:t>数据集作为卷积神经网络的输入。</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sym typeface="+mn-ea"/>
              </a:rPr>
              <a:t>通过卷积神经网络模型的预测进行动物识别；</a:t>
            </a:r>
            <a:r>
              <a:rPr lang="zh-CN" sz="2400" b="0" dirty="0">
                <a:solidFill>
                  <a:schemeClr val="tx1">
                    <a:lumMod val="75000"/>
                    <a:lumOff val="25000"/>
                  </a:schemeClr>
                </a:solidFill>
                <a:effectLst/>
                <a:latin typeface="+mn-ea"/>
              </a:rPr>
              <a:t>输入</a:t>
            </a:r>
            <a:r>
              <a:rPr sz="2400" b="0" dirty="0">
                <a:solidFill>
                  <a:schemeClr val="tx1">
                    <a:lumMod val="75000"/>
                    <a:lumOff val="25000"/>
                  </a:schemeClr>
                </a:solidFill>
                <a:effectLst/>
                <a:latin typeface="+mn-ea"/>
              </a:rPr>
              <a:t>动物图片，</a:t>
            </a:r>
            <a:r>
              <a:rPr lang="zh-CN" sz="2400" b="0" dirty="0">
                <a:solidFill>
                  <a:schemeClr val="tx1">
                    <a:lumMod val="75000"/>
                    <a:lumOff val="25000"/>
                  </a:schemeClr>
                </a:solidFill>
                <a:effectLst/>
                <a:latin typeface="+mn-ea"/>
              </a:rPr>
              <a:t>系统</a:t>
            </a:r>
            <a:r>
              <a:rPr sz="2400" b="0" dirty="0">
                <a:solidFill>
                  <a:schemeClr val="tx1">
                    <a:lumMod val="75000"/>
                    <a:lumOff val="25000"/>
                  </a:schemeClr>
                </a:solidFill>
                <a:effectLst/>
                <a:latin typeface="+mn-ea"/>
              </a:rPr>
              <a:t>输出预测动物类别，</a:t>
            </a:r>
            <a:r>
              <a:rPr lang="zh-CN" sz="2400" b="0" dirty="0">
                <a:solidFill>
                  <a:schemeClr val="tx1">
                    <a:lumMod val="75000"/>
                    <a:lumOff val="25000"/>
                  </a:schemeClr>
                </a:solidFill>
                <a:effectLst/>
                <a:latin typeface="+mn-ea"/>
              </a:rPr>
              <a:t>并给出置信度。</a:t>
            </a:r>
          </a:p>
        </p:txBody>
      </p:sp>
      <p:sp>
        <p:nvSpPr>
          <p:cNvPr id="2" name="椭圆 1"/>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文本框 4"/>
          <p:cNvSpPr txBox="1"/>
          <p:nvPr/>
        </p:nvSpPr>
        <p:spPr>
          <a:xfrm>
            <a:off x="2286000" y="2845435"/>
            <a:ext cx="8992235" cy="1918335"/>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rPr>
              <a:t>搭建并训练卷积神经网络模型；</a:t>
            </a:r>
            <a:r>
              <a:rPr lang="zh-CN" sz="2400" b="0" dirty="0">
                <a:solidFill>
                  <a:schemeClr val="tx1">
                    <a:lumMod val="75000"/>
                    <a:lumOff val="25000"/>
                  </a:schemeClr>
                </a:solidFill>
                <a:effectLst/>
                <a:latin typeface="+mn-ea"/>
              </a:rPr>
              <a:t>初步搭建系统所采用的卷积神经网络模型</a:t>
            </a:r>
            <a:r>
              <a:rPr sz="2400" b="0" dirty="0">
                <a:solidFill>
                  <a:schemeClr val="tx1">
                    <a:lumMod val="75000"/>
                    <a:lumOff val="25000"/>
                  </a:schemeClr>
                </a:solidFill>
                <a:effectLst/>
                <a:latin typeface="+mn-ea"/>
              </a:rPr>
              <a:t>，</a:t>
            </a:r>
            <a:r>
              <a:rPr lang="zh-CN" sz="2400" b="0" dirty="0">
                <a:solidFill>
                  <a:schemeClr val="tx1">
                    <a:lumMod val="75000"/>
                    <a:lumOff val="25000"/>
                  </a:schemeClr>
                </a:solidFill>
                <a:effectLst/>
                <a:latin typeface="+mn-ea"/>
              </a:rPr>
              <a:t>调优并</a:t>
            </a:r>
            <a:r>
              <a:rPr sz="2400" b="0" dirty="0">
                <a:solidFill>
                  <a:schemeClr val="tx1">
                    <a:lumMod val="75000"/>
                    <a:lumOff val="25000"/>
                  </a:schemeClr>
                </a:solidFill>
                <a:effectLst/>
                <a:latin typeface="+mn-ea"/>
              </a:rPr>
              <a:t>得到最终模型。加载模型将测试集作为输入，将准确率、错误率、精确率、召回率作为输出进行模型测试。通过测试结果来反映模型优劣。</a:t>
            </a:r>
          </a:p>
        </p:txBody>
      </p:sp>
      <p:sp>
        <p:nvSpPr>
          <p:cNvPr id="7" name="文本框 6">
            <a:extLst>
              <a:ext uri="{FF2B5EF4-FFF2-40B4-BE49-F238E27FC236}">
                <a16:creationId xmlns:a16="http://schemas.microsoft.com/office/drawing/2014/main" id="{C6341599-168C-C678-A489-66ACD9067A92}"/>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800173" cy="369332"/>
          </a:xfrm>
          <a:prstGeom prst="rect">
            <a:avLst/>
          </a:prstGeom>
          <a:noFill/>
        </p:spPr>
        <p:txBody>
          <a:bodyPr wrap="none" lIns="0" tIns="0" rIns="0" bIns="0" rtlCol="0" anchor="t">
            <a:spAutoFit/>
          </a:bodyPr>
          <a:lstStyle/>
          <a:p>
            <a:pPr algn="l"/>
            <a:r>
              <a:rPr lang="en-US" altLang="zh-CN" sz="2400" dirty="0">
                <a:solidFill>
                  <a:schemeClr val="bg1"/>
                </a:solidFill>
              </a:rPr>
              <a:t>PART FRUR</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310609" y="2743343"/>
            <a:ext cx="5539978" cy="1384995"/>
            <a:chOff x="1546577" y="1971973"/>
            <a:chExt cx="5539978"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546577" y="1971973"/>
              <a:ext cx="5539978" cy="830997"/>
            </a:xfrm>
            <a:prstGeom prst="rect">
              <a:avLst/>
            </a:prstGeom>
            <a:noFill/>
          </p:spPr>
          <p:txBody>
            <a:bodyPr wrap="none" lIns="0" tIns="0" rIns="0" bIns="0" rtlCol="0" anchor="t">
              <a:spAutoFit/>
            </a:bodyPr>
            <a:lstStyle/>
            <a:p>
              <a:pPr algn="ctr"/>
              <a:r>
                <a:rPr kumimoji="1" lang="zh-CN" altLang="en-US" sz="5400" dirty="0">
                  <a:solidFill>
                    <a:schemeClr val="bg1"/>
                  </a:solidFill>
                  <a:latin typeface="+mj-ea"/>
                  <a:ea typeface="+mj-ea"/>
                </a:rPr>
                <a:t>拟解决的关键问题</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The key problem</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F15B579-1830-D5DA-98D9-2A3D954AE5FD}"/>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284296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pSp>
        <p:nvGrpSpPr>
          <p:cNvPr id="3" name="组合 2">
            <a:extLst>
              <a:ext uri="{FF2B5EF4-FFF2-40B4-BE49-F238E27FC236}">
                <a16:creationId xmlns:a16="http://schemas.microsoft.com/office/drawing/2014/main" id="{253D6D41-46B3-1B74-E3E1-97D2BA38B15E}"/>
              </a:ext>
            </a:extLst>
          </p:cNvPr>
          <p:cNvGrpSpPr/>
          <p:nvPr/>
        </p:nvGrpSpPr>
        <p:grpSpPr>
          <a:xfrm>
            <a:off x="6301343" y="1722120"/>
            <a:ext cx="4016005" cy="1341120"/>
            <a:chOff x="8652" y="1098"/>
            <a:chExt cx="9921" cy="4211"/>
          </a:xfrm>
        </p:grpSpPr>
        <p:pic>
          <p:nvPicPr>
            <p:cNvPr id="4" name="图片 3" descr="ox">
              <a:extLst>
                <a:ext uri="{FF2B5EF4-FFF2-40B4-BE49-F238E27FC236}">
                  <a16:creationId xmlns:a16="http://schemas.microsoft.com/office/drawing/2014/main" id="{2E10A53E-C522-8B44-8EFA-93016F2F278B}"/>
                </a:ext>
              </a:extLst>
            </p:cNvPr>
            <p:cNvPicPr>
              <a:picLocks noChangeAspect="1"/>
            </p:cNvPicPr>
            <p:nvPr/>
          </p:nvPicPr>
          <p:blipFill>
            <a:blip r:embed="rId3"/>
            <a:stretch>
              <a:fillRect/>
            </a:stretch>
          </p:blipFill>
          <p:spPr>
            <a:xfrm>
              <a:off x="8652" y="1112"/>
              <a:ext cx="2133" cy="2405"/>
            </a:xfrm>
            <a:prstGeom prst="rect">
              <a:avLst/>
            </a:prstGeom>
          </p:spPr>
        </p:pic>
        <p:pic>
          <p:nvPicPr>
            <p:cNvPr id="5" name="图片 4" descr="tiger">
              <a:extLst>
                <a:ext uri="{FF2B5EF4-FFF2-40B4-BE49-F238E27FC236}">
                  <a16:creationId xmlns:a16="http://schemas.microsoft.com/office/drawing/2014/main" id="{F99B7202-7694-56D2-9F58-7A39B21E69D8}"/>
                </a:ext>
              </a:extLst>
            </p:cNvPr>
            <p:cNvPicPr>
              <a:picLocks noChangeAspect="1"/>
            </p:cNvPicPr>
            <p:nvPr/>
          </p:nvPicPr>
          <p:blipFill>
            <a:blip r:embed="rId4"/>
            <a:stretch>
              <a:fillRect/>
            </a:stretch>
          </p:blipFill>
          <p:spPr>
            <a:xfrm>
              <a:off x="10785" y="1098"/>
              <a:ext cx="2556" cy="2405"/>
            </a:xfrm>
            <a:prstGeom prst="rect">
              <a:avLst/>
            </a:prstGeom>
          </p:spPr>
        </p:pic>
        <p:pic>
          <p:nvPicPr>
            <p:cNvPr id="6" name="图片 5" descr="rabbit">
              <a:extLst>
                <a:ext uri="{FF2B5EF4-FFF2-40B4-BE49-F238E27FC236}">
                  <a16:creationId xmlns:a16="http://schemas.microsoft.com/office/drawing/2014/main" id="{91732928-25E4-2A46-3EA2-05C22234D197}"/>
                </a:ext>
              </a:extLst>
            </p:cNvPr>
            <p:cNvPicPr>
              <a:picLocks noChangeAspect="1"/>
            </p:cNvPicPr>
            <p:nvPr/>
          </p:nvPicPr>
          <p:blipFill>
            <a:blip r:embed="rId5"/>
            <a:stretch>
              <a:fillRect/>
            </a:stretch>
          </p:blipFill>
          <p:spPr>
            <a:xfrm>
              <a:off x="13341" y="1107"/>
              <a:ext cx="1357" cy="2400"/>
            </a:xfrm>
            <a:prstGeom prst="rect">
              <a:avLst/>
            </a:prstGeom>
          </p:spPr>
        </p:pic>
        <p:pic>
          <p:nvPicPr>
            <p:cNvPr id="7" name="图片 6" descr="snake">
              <a:extLst>
                <a:ext uri="{FF2B5EF4-FFF2-40B4-BE49-F238E27FC236}">
                  <a16:creationId xmlns:a16="http://schemas.microsoft.com/office/drawing/2014/main" id="{F07D80CE-DC98-E13B-7A58-3819B1B67257}"/>
                </a:ext>
              </a:extLst>
            </p:cNvPr>
            <p:cNvPicPr>
              <a:picLocks noChangeAspect="1"/>
            </p:cNvPicPr>
            <p:nvPr/>
          </p:nvPicPr>
          <p:blipFill>
            <a:blip r:embed="rId6"/>
            <a:stretch>
              <a:fillRect/>
            </a:stretch>
          </p:blipFill>
          <p:spPr>
            <a:xfrm>
              <a:off x="14698" y="1123"/>
              <a:ext cx="1802" cy="2394"/>
            </a:xfrm>
            <a:prstGeom prst="rect">
              <a:avLst/>
            </a:prstGeom>
          </p:spPr>
        </p:pic>
        <p:pic>
          <p:nvPicPr>
            <p:cNvPr id="8" name="图片 7" descr="horse">
              <a:extLst>
                <a:ext uri="{FF2B5EF4-FFF2-40B4-BE49-F238E27FC236}">
                  <a16:creationId xmlns:a16="http://schemas.microsoft.com/office/drawing/2014/main" id="{877FE1DE-98BF-41E0-EE94-3BF686613C89}"/>
                </a:ext>
              </a:extLst>
            </p:cNvPr>
            <p:cNvPicPr>
              <a:picLocks noChangeAspect="1"/>
            </p:cNvPicPr>
            <p:nvPr/>
          </p:nvPicPr>
          <p:blipFill>
            <a:blip r:embed="rId7"/>
            <a:stretch>
              <a:fillRect/>
            </a:stretch>
          </p:blipFill>
          <p:spPr>
            <a:xfrm>
              <a:off x="16500" y="1123"/>
              <a:ext cx="2073" cy="2341"/>
            </a:xfrm>
            <a:prstGeom prst="rect">
              <a:avLst/>
            </a:prstGeom>
          </p:spPr>
        </p:pic>
        <p:pic>
          <p:nvPicPr>
            <p:cNvPr id="9" name="图片 8" descr="goat">
              <a:extLst>
                <a:ext uri="{FF2B5EF4-FFF2-40B4-BE49-F238E27FC236}">
                  <a16:creationId xmlns:a16="http://schemas.microsoft.com/office/drawing/2014/main" id="{2B83C930-AED2-A6C0-94DA-67B6AB91852F}"/>
                </a:ext>
              </a:extLst>
            </p:cNvPr>
            <p:cNvPicPr>
              <a:picLocks noChangeAspect="1"/>
            </p:cNvPicPr>
            <p:nvPr/>
          </p:nvPicPr>
          <p:blipFill>
            <a:blip r:embed="rId8"/>
            <a:stretch>
              <a:fillRect/>
            </a:stretch>
          </p:blipFill>
          <p:spPr>
            <a:xfrm>
              <a:off x="8652" y="3503"/>
              <a:ext cx="1731" cy="1806"/>
            </a:xfrm>
            <a:prstGeom prst="rect">
              <a:avLst/>
            </a:prstGeom>
          </p:spPr>
        </p:pic>
        <p:pic>
          <p:nvPicPr>
            <p:cNvPr id="10" name="图片 9" descr="monkey">
              <a:extLst>
                <a:ext uri="{FF2B5EF4-FFF2-40B4-BE49-F238E27FC236}">
                  <a16:creationId xmlns:a16="http://schemas.microsoft.com/office/drawing/2014/main" id="{B15C835B-EC16-82CA-8A6A-A3E8C5F8DB0C}"/>
                </a:ext>
              </a:extLst>
            </p:cNvPr>
            <p:cNvPicPr>
              <a:picLocks noChangeAspect="1"/>
            </p:cNvPicPr>
            <p:nvPr/>
          </p:nvPicPr>
          <p:blipFill>
            <a:blip r:embed="rId9"/>
            <a:stretch>
              <a:fillRect/>
            </a:stretch>
          </p:blipFill>
          <p:spPr>
            <a:xfrm>
              <a:off x="10383" y="3503"/>
              <a:ext cx="1715" cy="1800"/>
            </a:xfrm>
            <a:prstGeom prst="rect">
              <a:avLst/>
            </a:prstGeom>
          </p:spPr>
        </p:pic>
        <p:pic>
          <p:nvPicPr>
            <p:cNvPr id="11" name="图片 10" descr="rooster">
              <a:extLst>
                <a:ext uri="{FF2B5EF4-FFF2-40B4-BE49-F238E27FC236}">
                  <a16:creationId xmlns:a16="http://schemas.microsoft.com/office/drawing/2014/main" id="{016E6645-CC41-DF4B-C868-4C9E5131D3A6}"/>
                </a:ext>
              </a:extLst>
            </p:cNvPr>
            <p:cNvPicPr>
              <a:picLocks noChangeAspect="1"/>
            </p:cNvPicPr>
            <p:nvPr/>
          </p:nvPicPr>
          <p:blipFill>
            <a:blip r:embed="rId10"/>
            <a:stretch>
              <a:fillRect/>
            </a:stretch>
          </p:blipFill>
          <p:spPr>
            <a:xfrm>
              <a:off x="12098" y="3461"/>
              <a:ext cx="2314" cy="1840"/>
            </a:xfrm>
            <a:prstGeom prst="rect">
              <a:avLst/>
            </a:prstGeom>
          </p:spPr>
        </p:pic>
        <p:pic>
          <p:nvPicPr>
            <p:cNvPr id="12" name="图片 11" descr="dog">
              <a:extLst>
                <a:ext uri="{FF2B5EF4-FFF2-40B4-BE49-F238E27FC236}">
                  <a16:creationId xmlns:a16="http://schemas.microsoft.com/office/drawing/2014/main" id="{C5841FEF-7673-4A5B-5D34-BDFCA3F2C7D0}"/>
                </a:ext>
              </a:extLst>
            </p:cNvPr>
            <p:cNvPicPr>
              <a:picLocks noChangeAspect="1"/>
            </p:cNvPicPr>
            <p:nvPr/>
          </p:nvPicPr>
          <p:blipFill>
            <a:blip r:embed="rId11"/>
            <a:stretch>
              <a:fillRect/>
            </a:stretch>
          </p:blipFill>
          <p:spPr>
            <a:xfrm>
              <a:off x="14364" y="3458"/>
              <a:ext cx="2321" cy="1843"/>
            </a:xfrm>
            <a:prstGeom prst="rect">
              <a:avLst/>
            </a:prstGeom>
          </p:spPr>
        </p:pic>
        <p:pic>
          <p:nvPicPr>
            <p:cNvPr id="13" name="图片 12" descr="pig">
              <a:extLst>
                <a:ext uri="{FF2B5EF4-FFF2-40B4-BE49-F238E27FC236}">
                  <a16:creationId xmlns:a16="http://schemas.microsoft.com/office/drawing/2014/main" id="{8925B4A2-5D8E-B5DA-329A-9314B9C16260}"/>
                </a:ext>
              </a:extLst>
            </p:cNvPr>
            <p:cNvPicPr>
              <a:picLocks noChangeAspect="1"/>
            </p:cNvPicPr>
            <p:nvPr/>
          </p:nvPicPr>
          <p:blipFill>
            <a:blip r:embed="rId12"/>
            <a:stretch>
              <a:fillRect/>
            </a:stretch>
          </p:blipFill>
          <p:spPr>
            <a:xfrm>
              <a:off x="16619" y="3461"/>
              <a:ext cx="1955" cy="1843"/>
            </a:xfrm>
            <a:prstGeom prst="rect">
              <a:avLst/>
            </a:prstGeom>
          </p:spPr>
        </p:pic>
      </p:grpSp>
      <p:graphicFrame>
        <p:nvGraphicFramePr>
          <p:cNvPr id="14" name="图示 13">
            <a:extLst>
              <a:ext uri="{FF2B5EF4-FFF2-40B4-BE49-F238E27FC236}">
                <a16:creationId xmlns:a16="http://schemas.microsoft.com/office/drawing/2014/main" id="{298AE6E6-9A8C-D569-5F3A-CD94DFA8DD5E}"/>
              </a:ext>
            </a:extLst>
          </p:cNvPr>
          <p:cNvGraphicFramePr/>
          <p:nvPr/>
        </p:nvGraphicFramePr>
        <p:xfrm>
          <a:off x="1687830" y="2004946"/>
          <a:ext cx="3890010" cy="31918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箭头: 右 14">
            <a:extLst>
              <a:ext uri="{FF2B5EF4-FFF2-40B4-BE49-F238E27FC236}">
                <a16:creationId xmlns:a16="http://schemas.microsoft.com/office/drawing/2014/main" id="{A66EF2E2-C8C6-F907-5790-585C1E880F11}"/>
              </a:ext>
            </a:extLst>
          </p:cNvPr>
          <p:cNvSpPr/>
          <p:nvPr/>
        </p:nvSpPr>
        <p:spPr>
          <a:xfrm>
            <a:off x="5288280" y="3450619"/>
            <a:ext cx="2042160" cy="30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15B0E5-4EDE-0B74-97C9-AAEF776C4BFB}"/>
              </a:ext>
            </a:extLst>
          </p:cNvPr>
          <p:cNvSpPr txBox="1"/>
          <p:nvPr/>
        </p:nvSpPr>
        <p:spPr>
          <a:xfrm>
            <a:off x="7392352" y="3332920"/>
            <a:ext cx="3571875" cy="584775"/>
          </a:xfrm>
          <a:prstGeom prst="rect">
            <a:avLst/>
          </a:prstGeom>
          <a:noFill/>
        </p:spPr>
        <p:txBody>
          <a:bodyPr wrap="square" rtlCol="0">
            <a:spAutoFit/>
          </a:bodyPr>
          <a:lstStyle/>
          <a:p>
            <a:r>
              <a:rPr lang="zh-CN" altLang="en-US" sz="3200" spc="200" dirty="0">
                <a:solidFill>
                  <a:schemeClr val="accent1"/>
                </a:solidFill>
                <a:latin typeface="+mj-ea"/>
                <a:ea typeface="+mj-ea"/>
                <a:cs typeface="+mj-cs"/>
              </a:rPr>
              <a:t>准确度</a:t>
            </a:r>
            <a:r>
              <a:rPr lang="en-US" altLang="zh-CN" sz="3200" spc="200" dirty="0">
                <a:solidFill>
                  <a:schemeClr val="accent1"/>
                </a:solidFill>
                <a:latin typeface="+mj-ea"/>
                <a:ea typeface="+mj-ea"/>
                <a:cs typeface="+mj-cs"/>
              </a:rPr>
              <a:t>++</a:t>
            </a:r>
            <a:endParaRPr lang="zh-CN" altLang="en-US" sz="3200" spc="200" dirty="0">
              <a:solidFill>
                <a:schemeClr val="accent1"/>
              </a:solidFill>
              <a:latin typeface="+mj-ea"/>
              <a:ea typeface="+mj-ea"/>
              <a:cs typeface="+mj-cs"/>
            </a:endParaRPr>
          </a:p>
        </p:txBody>
      </p:sp>
      <p:sp>
        <p:nvSpPr>
          <p:cNvPr id="17" name="文本框 16">
            <a:extLst>
              <a:ext uri="{FF2B5EF4-FFF2-40B4-BE49-F238E27FC236}">
                <a16:creationId xmlns:a16="http://schemas.microsoft.com/office/drawing/2014/main" id="{379E1BEC-B52C-5B34-376D-93FC22DB0B86}"/>
              </a:ext>
            </a:extLst>
          </p:cNvPr>
          <p:cNvSpPr txBox="1"/>
          <p:nvPr/>
        </p:nvSpPr>
        <p:spPr>
          <a:xfrm>
            <a:off x="1940242" y="5572779"/>
            <a:ext cx="3385185" cy="523220"/>
          </a:xfrm>
          <a:prstGeom prst="rect">
            <a:avLst/>
          </a:prstGeom>
          <a:noFill/>
        </p:spPr>
        <p:txBody>
          <a:bodyPr wrap="square">
            <a:spAutoFit/>
          </a:bodyPr>
          <a:lstStyle/>
          <a:p>
            <a:r>
              <a:rPr lang="zh-CN" altLang="en-US" sz="2800" b="1" dirty="0"/>
              <a:t>图像数据集处理方式</a:t>
            </a:r>
          </a:p>
        </p:txBody>
      </p:sp>
      <p:sp>
        <p:nvSpPr>
          <p:cNvPr id="19" name="文本框 18">
            <a:extLst>
              <a:ext uri="{FF2B5EF4-FFF2-40B4-BE49-F238E27FC236}">
                <a16:creationId xmlns:a16="http://schemas.microsoft.com/office/drawing/2014/main" id="{E7AC99FA-446C-CA49-83A4-C8CAED2BC5C0}"/>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63776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2</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pic>
        <p:nvPicPr>
          <p:cNvPr id="3078" name="Picture 6" descr="Review — RepVGG: Making VGG-style ConvNets Great Again | by Sik-Ho Tsang |  Medium">
            <a:extLst>
              <a:ext uri="{FF2B5EF4-FFF2-40B4-BE49-F238E27FC236}">
                <a16:creationId xmlns:a16="http://schemas.microsoft.com/office/drawing/2014/main" id="{3ED86C8F-A770-1715-B1D4-AC16405A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253" y="1954645"/>
            <a:ext cx="2611352" cy="24670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 overview of VGG16 and NiN models | by Khuyen Le | MLearning.ai | Medium">
            <a:extLst>
              <a:ext uri="{FF2B5EF4-FFF2-40B4-BE49-F238E27FC236}">
                <a16:creationId xmlns:a16="http://schemas.microsoft.com/office/drawing/2014/main" id="{819F7598-3803-A686-72B9-05A8C6D5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56" y="2051023"/>
            <a:ext cx="3573639" cy="22743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FE53F7-5EA9-B184-8DC0-825A09502484}"/>
              </a:ext>
            </a:extLst>
          </p:cNvPr>
          <p:cNvSpPr txBox="1"/>
          <p:nvPr/>
        </p:nvSpPr>
        <p:spPr>
          <a:xfrm>
            <a:off x="1762968" y="4687453"/>
            <a:ext cx="1774297" cy="523220"/>
          </a:xfrm>
          <a:prstGeom prst="rect">
            <a:avLst/>
          </a:prstGeom>
          <a:noFill/>
        </p:spPr>
        <p:txBody>
          <a:bodyPr wrap="square" rtlCol="0">
            <a:spAutoFit/>
          </a:bodyPr>
          <a:lstStyle/>
          <a:p>
            <a:r>
              <a:rPr lang="en-US" altLang="zh-CN" sz="2800" dirty="0"/>
              <a:t>VGG16</a:t>
            </a:r>
            <a:endParaRPr lang="zh-CN" altLang="en-US" sz="2800" dirty="0"/>
          </a:p>
        </p:txBody>
      </p:sp>
      <p:sp>
        <p:nvSpPr>
          <p:cNvPr id="4" name="文本框 3">
            <a:extLst>
              <a:ext uri="{FF2B5EF4-FFF2-40B4-BE49-F238E27FC236}">
                <a16:creationId xmlns:a16="http://schemas.microsoft.com/office/drawing/2014/main" id="{CDA4975F-26DE-D590-C2A1-8FEE2C20F68F}"/>
              </a:ext>
            </a:extLst>
          </p:cNvPr>
          <p:cNvSpPr txBox="1"/>
          <p:nvPr/>
        </p:nvSpPr>
        <p:spPr>
          <a:xfrm>
            <a:off x="4876979" y="4687453"/>
            <a:ext cx="1774297" cy="523220"/>
          </a:xfrm>
          <a:prstGeom prst="rect">
            <a:avLst/>
          </a:prstGeom>
          <a:noFill/>
        </p:spPr>
        <p:txBody>
          <a:bodyPr wrap="square" rtlCol="0">
            <a:spAutoFit/>
          </a:bodyPr>
          <a:lstStyle/>
          <a:p>
            <a:r>
              <a:rPr lang="en-US" altLang="zh-CN" sz="2800" dirty="0" err="1"/>
              <a:t>RepVGG</a:t>
            </a:r>
            <a:endParaRPr lang="zh-CN" altLang="en-US" sz="2800" dirty="0"/>
          </a:p>
        </p:txBody>
      </p:sp>
      <p:graphicFrame>
        <p:nvGraphicFramePr>
          <p:cNvPr id="5" name="图示 4">
            <a:extLst>
              <a:ext uri="{FF2B5EF4-FFF2-40B4-BE49-F238E27FC236}">
                <a16:creationId xmlns:a16="http://schemas.microsoft.com/office/drawing/2014/main" id="{11E8B59C-35E8-8674-BB41-2E7B468EF4C6}"/>
              </a:ext>
            </a:extLst>
          </p:cNvPr>
          <p:cNvGraphicFramePr/>
          <p:nvPr>
            <p:extLst>
              <p:ext uri="{D42A27DB-BD31-4B8C-83A1-F6EECF244321}">
                <p14:modId xmlns:p14="http://schemas.microsoft.com/office/powerpoint/2010/main" val="4023796127"/>
              </p:ext>
            </p:extLst>
          </p:nvPr>
        </p:nvGraphicFramePr>
        <p:xfrm>
          <a:off x="6892140" y="1954645"/>
          <a:ext cx="4521200" cy="31932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6">
            <a:extLst>
              <a:ext uri="{FF2B5EF4-FFF2-40B4-BE49-F238E27FC236}">
                <a16:creationId xmlns:a16="http://schemas.microsoft.com/office/drawing/2014/main" id="{39E37CC3-DBA9-B834-ACF2-D2471514DBBF}"/>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14122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05</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240661" cy="369332"/>
          </a:xfrm>
          <a:prstGeom prst="rect">
            <a:avLst/>
          </a:prstGeom>
          <a:noFill/>
        </p:spPr>
        <p:txBody>
          <a:bodyPr wrap="none" lIns="0" tIns="0" rIns="0" bIns="0" rtlCol="0" anchor="t">
            <a:spAutoFit/>
          </a:bodyPr>
          <a:lstStyle/>
          <a:p>
            <a:pPr algn="l"/>
            <a:r>
              <a:rPr lang="en-US" altLang="zh-CN" sz="2400" dirty="0">
                <a:solidFill>
                  <a:schemeClr val="bg1"/>
                </a:solidFill>
              </a:rPr>
              <a:t>PART FIVE</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118251" y="2743343"/>
            <a:ext cx="5924699" cy="1384995"/>
            <a:chOff x="1354219" y="1971973"/>
            <a:chExt cx="592469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354219" y="1971973"/>
              <a:ext cx="5924699"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拟采取解决方案</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Solution</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4AD29BE-0C30-8658-02C9-D0550148FC74}"/>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15440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pic>
        <p:nvPicPr>
          <p:cNvPr id="7" name="图片 6" descr="猫的照片上写着字&#10;&#10;描述已自动生成">
            <a:extLst>
              <a:ext uri="{FF2B5EF4-FFF2-40B4-BE49-F238E27FC236}">
                <a16:creationId xmlns:a16="http://schemas.microsoft.com/office/drawing/2014/main" id="{97E078EF-5457-6BC1-D010-BAD834BD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83" y="1639406"/>
            <a:ext cx="2930475" cy="3074834"/>
          </a:xfrm>
          <a:prstGeom prst="rect">
            <a:avLst/>
          </a:prstGeom>
        </p:spPr>
      </p:pic>
      <p:pic>
        <p:nvPicPr>
          <p:cNvPr id="11" name="图片 10" descr="猫的图片&#10;&#10;描述已自动生成">
            <a:extLst>
              <a:ext uri="{FF2B5EF4-FFF2-40B4-BE49-F238E27FC236}">
                <a16:creationId xmlns:a16="http://schemas.microsoft.com/office/drawing/2014/main" id="{35407BEA-418C-6863-69AF-CAE2C0E4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387" y="1589597"/>
            <a:ext cx="3094293" cy="3246721"/>
          </a:xfrm>
          <a:prstGeom prst="rect">
            <a:avLst/>
          </a:prstGeom>
        </p:spPr>
      </p:pic>
      <p:sp>
        <p:nvSpPr>
          <p:cNvPr id="4" name="文本框 3">
            <a:extLst>
              <a:ext uri="{FF2B5EF4-FFF2-40B4-BE49-F238E27FC236}">
                <a16:creationId xmlns:a16="http://schemas.microsoft.com/office/drawing/2014/main" id="{4C632679-F0B9-AE51-F8F2-C387DD1EFF1F}"/>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255092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确定学习率，学习率用于</a:t>
            </a:r>
            <a:br>
              <a:rPr lang="en-US" altLang="zh-CN" sz="2900" b="0" dirty="0">
                <a:latin typeface="+mj-ea"/>
                <a:ea typeface="+mj-ea"/>
              </a:rPr>
            </a:br>
            <a:r>
              <a:rPr lang="zh-CN" altLang="zh-CN" sz="2900" b="0" dirty="0">
                <a:latin typeface="+mj-ea"/>
                <a:ea typeface="+mj-ea"/>
              </a:rPr>
              <a:t>确定随机梯度下降的步长</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对两种损失函数的比对，损</a:t>
            </a:r>
            <a:br>
              <a:rPr lang="en-US" altLang="zh-CN" sz="2900" b="0" dirty="0">
                <a:latin typeface="+mj-ea"/>
                <a:ea typeface="+mj-ea"/>
              </a:rPr>
            </a:br>
            <a:r>
              <a:rPr lang="zh-CN" altLang="zh-CN" sz="2900" b="0" dirty="0">
                <a:latin typeface="+mj-ea"/>
                <a:ea typeface="+mj-ea"/>
              </a:rPr>
              <a:t>失函数是衡量模型的效果评估</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优化器的对比选择，采用</a:t>
            </a: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a:t>
            </a:r>
            <a:br>
              <a:rPr lang="en-US" altLang="zh-CN" sz="2900" b="0" dirty="0">
                <a:latin typeface="+mj-ea"/>
                <a:ea typeface="+mj-ea"/>
              </a:rPr>
            </a:br>
            <a:endParaRPr lang="zh-CN" altLang="zh-CN" sz="2900" b="0" dirty="0">
              <a:latin typeface="+mj-ea"/>
              <a:ea typeface="+mj-ea"/>
            </a:endParaRPr>
          </a:p>
        </p:txBody>
      </p:sp>
      <p:graphicFrame>
        <p:nvGraphicFramePr>
          <p:cNvPr id="8" name="图示 7">
            <a:extLst>
              <a:ext uri="{FF2B5EF4-FFF2-40B4-BE49-F238E27FC236}">
                <a16:creationId xmlns:a16="http://schemas.microsoft.com/office/drawing/2014/main" id="{9CDE36CD-1DBC-5BE8-CC46-CF12E990DA50}"/>
              </a:ext>
            </a:extLst>
          </p:cNvPr>
          <p:cNvGraphicFramePr/>
          <p:nvPr/>
        </p:nvGraphicFramePr>
        <p:xfrm>
          <a:off x="6289040" y="1544320"/>
          <a:ext cx="5160010" cy="429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8BF69A8-CDEF-7D91-95F1-46B1EF5247D8}"/>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372605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61722" y="612176"/>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各自优势：</a:t>
            </a:r>
            <a:br>
              <a:rPr lang="en-US" altLang="zh-CN" sz="2900" b="0" dirty="0">
                <a:latin typeface="+mj-ea"/>
                <a:ea typeface="+mj-ea"/>
              </a:rPr>
            </a:br>
            <a:endParaRPr lang="zh-CN" altLang="zh-CN" sz="2900" b="0" dirty="0">
              <a:latin typeface="+mj-ea"/>
              <a:ea typeface="+mj-ea"/>
            </a:endParaRPr>
          </a:p>
        </p:txBody>
      </p:sp>
      <p:graphicFrame>
        <p:nvGraphicFramePr>
          <p:cNvPr id="3" name="图示 2">
            <a:extLst>
              <a:ext uri="{FF2B5EF4-FFF2-40B4-BE49-F238E27FC236}">
                <a16:creationId xmlns:a16="http://schemas.microsoft.com/office/drawing/2014/main" id="{0F489920-1053-431E-8068-963B6B1CFF04}"/>
              </a:ext>
            </a:extLst>
          </p:cNvPr>
          <p:cNvGraphicFramePr/>
          <p:nvPr>
            <p:extLst>
              <p:ext uri="{D42A27DB-BD31-4B8C-83A1-F6EECF244321}">
                <p14:modId xmlns:p14="http://schemas.microsoft.com/office/powerpoint/2010/main" val="3776715165"/>
              </p:ext>
            </p:extLst>
          </p:nvPr>
        </p:nvGraphicFramePr>
        <p:xfrm>
          <a:off x="742950" y="2997200"/>
          <a:ext cx="10199370" cy="314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DDBF1A75-4573-1F26-45ED-D6A8168A8DBE}"/>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84139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rPr>
              <a:t>PART ONE </a:t>
            </a:r>
            <a:endParaRPr lang="zh-CN" altLang="en-US" sz="2400" dirty="0">
              <a:solidFill>
                <a:schemeClr val="bg1"/>
              </a:solidFill>
            </a:endParaRPr>
          </a:p>
        </p:txBody>
      </p:sp>
      <p:grpSp>
        <p:nvGrpSpPr>
          <p:cNvPr id="18" name="组合 17"/>
          <p:cNvGrpSpPr/>
          <p:nvPr/>
        </p:nvGrpSpPr>
        <p:grpSpPr>
          <a:xfrm>
            <a:off x="5389042" y="2736503"/>
            <a:ext cx="5386090" cy="1384995"/>
            <a:chOff x="1623524" y="1971973"/>
            <a:chExt cx="5386090" cy="1384995"/>
          </a:xfrm>
        </p:grpSpPr>
        <p:sp>
          <p:nvSpPr>
            <p:cNvPr id="19" name="文本框 18"/>
            <p:cNvSpPr txBox="1"/>
            <p:nvPr/>
          </p:nvSpPr>
          <p:spPr>
            <a:xfrm>
              <a:off x="1623524" y="1971973"/>
              <a:ext cx="5386090" cy="923330"/>
            </a:xfrm>
            <a:prstGeom prst="rect">
              <a:avLst/>
            </a:prstGeom>
            <a:noFill/>
          </p:spPr>
          <p:txBody>
            <a:bodyPr wrap="none" lIns="0" tIns="0" rIns="0" bIns="0" rtlCol="0" anchor="t">
              <a:spAutoFit/>
            </a:bodyPr>
            <a:lstStyle/>
            <a:p>
              <a:pPr algn="ctr"/>
              <a:r>
                <a:rPr kumimoji="1" lang="zh-CN" altLang="en-US" sz="6000" dirty="0">
                  <a:solidFill>
                    <a:schemeClr val="bg1"/>
                  </a:solidFill>
                  <a:latin typeface="+mj-ea"/>
                  <a:ea typeface="+mj-ea"/>
                </a:rPr>
                <a:t>项目来源及背景</a:t>
              </a:r>
            </a:p>
          </p:txBody>
        </p:sp>
        <p:sp>
          <p:nvSpPr>
            <p:cNvPr id="20" name="文本框 19"/>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Project background</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2B2B0A9B-BD2A-5FDE-2BCC-6EC0AB2B369C}"/>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06</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075551" cy="369332"/>
          </a:xfrm>
          <a:prstGeom prst="rect">
            <a:avLst/>
          </a:prstGeom>
          <a:noFill/>
        </p:spPr>
        <p:txBody>
          <a:bodyPr wrap="none" lIns="0" tIns="0" rIns="0" bIns="0" rtlCol="0" anchor="t">
            <a:spAutoFit/>
          </a:bodyPr>
          <a:lstStyle/>
          <a:p>
            <a:pPr algn="l"/>
            <a:r>
              <a:rPr lang="en-US" altLang="zh-CN" sz="2400" dirty="0">
                <a:solidFill>
                  <a:schemeClr val="bg1"/>
                </a:solidFill>
              </a:rPr>
              <a:t>PART SIX</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200605" y="1971973"/>
              <a:ext cx="4231928"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可行性分析</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Analysis</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81DCE9A6-9656-2063-B680-26D8FC21A1FD}"/>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71656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3" name="椭圆 2"/>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44678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可行性分析可从以下三个角度进行：</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（1）前人的工作基础</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（2）理论基础及技术支持</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（3）已有的积累</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C738CB4B-4F76-6ACA-3CE7-A278C2FB3843}"/>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从技术本身角度出发，基于卷积神经网络的动物识别系统，该技术已经成熟稳定，并且已经有了几个成功案例。如采用MobileNet-Beta网络实现的动物识别算法</a:t>
            </a:r>
            <a:r>
              <a:rPr lang="zh-CN" sz="2400" dirty="0">
                <a:solidFill>
                  <a:schemeClr val="tx1">
                    <a:lumMod val="75000"/>
                    <a:lumOff val="25000"/>
                  </a:schemeClr>
                </a:solidFill>
                <a:effectLst/>
                <a:latin typeface="+mn-ea"/>
              </a:rPr>
              <a:t>等等</a:t>
            </a:r>
            <a:r>
              <a:rPr sz="2400" dirty="0">
                <a:solidFill>
                  <a:schemeClr val="tx1">
                    <a:lumMod val="75000"/>
                    <a:lumOff val="25000"/>
                  </a:schemeClr>
                </a:solidFill>
                <a:effectLst/>
                <a:latin typeface="+mn-ea"/>
              </a:rPr>
              <a:t>，都是已经落地的成功的案例。</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dirty="0">
                <a:solidFill>
                  <a:schemeClr val="tx1">
                    <a:lumMod val="75000"/>
                    <a:lumOff val="25000"/>
                  </a:schemeClr>
                </a:solidFill>
                <a:effectLst/>
                <a:latin typeface="+mn-ea"/>
              </a:rPr>
              <a:t>本小组</a:t>
            </a:r>
            <a:r>
              <a:rPr sz="2400" dirty="0">
                <a:solidFill>
                  <a:schemeClr val="tx1">
                    <a:lumMod val="75000"/>
                    <a:lumOff val="25000"/>
                  </a:schemeClr>
                </a:solidFill>
                <a:effectLst/>
                <a:latin typeface="+mn-ea"/>
              </a:rPr>
              <a:t>熟悉paddlepaddle框架，VGG16以及RepVGG两种卷积神经网络组网，在卷积神经网络方面有着一定的经验。</a:t>
            </a:r>
          </a:p>
        </p:txBody>
      </p:sp>
      <p:sp>
        <p:nvSpPr>
          <p:cNvPr id="6" name="椭圆 5"/>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7"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椭圆 8"/>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0" name="文本框 9"/>
          <p:cNvSpPr txBox="1"/>
          <p:nvPr/>
        </p:nvSpPr>
        <p:spPr>
          <a:xfrm>
            <a:off x="2286000" y="2845435"/>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本小组采用paddlepaddle框架，采用VGG16以及RepVGG两种卷积神经网络组网，实现动物识别系统。VGG16以及RepVGG均为卷积神经网络中图像识别领域非常成熟的技术。</a:t>
            </a:r>
          </a:p>
        </p:txBody>
      </p:sp>
      <p:sp>
        <p:nvSpPr>
          <p:cNvPr id="8" name="文本框 7">
            <a:extLst>
              <a:ext uri="{FF2B5EF4-FFF2-40B4-BE49-F238E27FC236}">
                <a16:creationId xmlns:a16="http://schemas.microsoft.com/office/drawing/2014/main" id="{959FF303-C2A0-6673-79B7-44FC6DDA542F}"/>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07</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513171" cy="369332"/>
          </a:xfrm>
          <a:prstGeom prst="rect">
            <a:avLst/>
          </a:prstGeom>
          <a:noFill/>
        </p:spPr>
        <p:txBody>
          <a:bodyPr wrap="none" lIns="0" tIns="0" rIns="0" bIns="0" rtlCol="0" anchor="t">
            <a:spAutoFit/>
          </a:bodyPr>
          <a:lstStyle/>
          <a:p>
            <a:pPr algn="l"/>
            <a:r>
              <a:rPr lang="en-US" altLang="zh-CN" sz="2400" dirty="0">
                <a:solidFill>
                  <a:schemeClr val="bg1"/>
                </a:solidFill>
              </a:rPr>
              <a:t>PART SEVEN</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进度安排</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Schedule</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0B2A76BB-6AFD-498A-CA4C-AC83C55CAE0C}"/>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35733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68A659-3C07-1535-011A-56E9E98BAA0F}"/>
              </a:ext>
            </a:extLst>
          </p:cNvPr>
          <p:cNvSpPr>
            <a:spLocks noGrp="1"/>
          </p:cNvSpPr>
          <p:nvPr>
            <p:ph type="title"/>
          </p:nvPr>
        </p:nvSpPr>
        <p:spPr/>
        <p:txBody>
          <a:bodyPr/>
          <a:lstStyle/>
          <a:p>
            <a:r>
              <a:rPr lang="zh-CN" altLang="en-US" dirty="0"/>
              <a:t>进度安排</a:t>
            </a:r>
          </a:p>
        </p:txBody>
      </p:sp>
      <p:sp>
        <p:nvSpPr>
          <p:cNvPr id="6" name="泪滴形 5">
            <a:extLst>
              <a:ext uri="{FF2B5EF4-FFF2-40B4-BE49-F238E27FC236}">
                <a16:creationId xmlns:a16="http://schemas.microsoft.com/office/drawing/2014/main" id="{C8A38591-31B2-1C3C-7FE3-A4D149C9E8B7}"/>
              </a:ext>
            </a:extLst>
          </p:cNvPr>
          <p:cNvSpPr/>
          <p:nvPr/>
        </p:nvSpPr>
        <p:spPr>
          <a:xfrm>
            <a:off x="1144905" y="1292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7" name="泪滴形 6">
            <a:extLst>
              <a:ext uri="{FF2B5EF4-FFF2-40B4-BE49-F238E27FC236}">
                <a16:creationId xmlns:a16="http://schemas.microsoft.com/office/drawing/2014/main" id="{4F528ACD-6356-BE0A-F7FC-1874362A8EC9}"/>
              </a:ext>
            </a:extLst>
          </p:cNvPr>
          <p:cNvSpPr/>
          <p:nvPr/>
        </p:nvSpPr>
        <p:spPr>
          <a:xfrm>
            <a:off x="1144905" y="357505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p>
        </p:txBody>
      </p:sp>
      <p:sp>
        <p:nvSpPr>
          <p:cNvPr id="8" name="泪滴形 7">
            <a:extLst>
              <a:ext uri="{FF2B5EF4-FFF2-40B4-BE49-F238E27FC236}">
                <a16:creationId xmlns:a16="http://schemas.microsoft.com/office/drawing/2014/main" id="{3CB55F76-E154-8A35-8B41-C3C49BFF80C4}"/>
              </a:ext>
            </a:extLst>
          </p:cNvPr>
          <p:cNvSpPr/>
          <p:nvPr/>
        </p:nvSpPr>
        <p:spPr>
          <a:xfrm>
            <a:off x="1144905" y="4628515"/>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p>
        </p:txBody>
      </p:sp>
      <p:sp>
        <p:nvSpPr>
          <p:cNvPr id="9" name="泪滴形 8">
            <a:extLst>
              <a:ext uri="{FF2B5EF4-FFF2-40B4-BE49-F238E27FC236}">
                <a16:creationId xmlns:a16="http://schemas.microsoft.com/office/drawing/2014/main" id="{4E83B68F-B2E9-500A-ED7D-E719E2CEE722}"/>
              </a:ext>
            </a:extLst>
          </p:cNvPr>
          <p:cNvSpPr/>
          <p:nvPr/>
        </p:nvSpPr>
        <p:spPr>
          <a:xfrm>
            <a:off x="1144905" y="572389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p>
        </p:txBody>
      </p:sp>
      <p:sp>
        <p:nvSpPr>
          <p:cNvPr id="10" name="泪滴形 9">
            <a:extLst>
              <a:ext uri="{FF2B5EF4-FFF2-40B4-BE49-F238E27FC236}">
                <a16:creationId xmlns:a16="http://schemas.microsoft.com/office/drawing/2014/main" id="{AA18D8DA-98C8-CF01-636D-90954A6258DB}"/>
              </a:ext>
            </a:extLst>
          </p:cNvPr>
          <p:cNvSpPr/>
          <p:nvPr/>
        </p:nvSpPr>
        <p:spPr>
          <a:xfrm>
            <a:off x="1144905" y="2435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p>
        </p:txBody>
      </p:sp>
      <p:sp>
        <p:nvSpPr>
          <p:cNvPr id="11" name="文本框 10">
            <a:extLst>
              <a:ext uri="{FF2B5EF4-FFF2-40B4-BE49-F238E27FC236}">
                <a16:creationId xmlns:a16="http://schemas.microsoft.com/office/drawing/2014/main" id="{5EDE6674-77CE-C85A-55F7-43660E4EFA36}"/>
              </a:ext>
            </a:extLst>
          </p:cNvPr>
          <p:cNvSpPr txBox="1"/>
          <p:nvPr/>
        </p:nvSpPr>
        <p:spPr>
          <a:xfrm>
            <a:off x="1847215" y="1149350"/>
            <a:ext cx="8225790" cy="1200329"/>
          </a:xfrm>
          <a:prstGeom prst="rect">
            <a:avLst/>
          </a:prstGeom>
          <a:noFill/>
        </p:spPr>
        <p:txBody>
          <a:bodyPr wrap="square" rtlCol="0">
            <a:spAutoFit/>
          </a:bodyPr>
          <a:lstStyle/>
          <a:p>
            <a:r>
              <a:rPr lang="zh-CN" altLang="en-US" sz="2400" dirty="0"/>
              <a:t>完成将初始数据集进行标签标注、划分，然后将数据集规范化处理后得到网络输入的规范数据集。（时间安排2022.9.10至2022.10.10）</a:t>
            </a:r>
          </a:p>
        </p:txBody>
      </p:sp>
      <p:sp>
        <p:nvSpPr>
          <p:cNvPr id="12" name="文本框 11">
            <a:extLst>
              <a:ext uri="{FF2B5EF4-FFF2-40B4-BE49-F238E27FC236}">
                <a16:creationId xmlns:a16="http://schemas.microsoft.com/office/drawing/2014/main" id="{7B906295-4B70-FB08-8C9A-D08B44B4709A}"/>
              </a:ext>
            </a:extLst>
          </p:cNvPr>
          <p:cNvSpPr txBox="1"/>
          <p:nvPr/>
        </p:nvSpPr>
        <p:spPr>
          <a:xfrm>
            <a:off x="1847215" y="2292350"/>
            <a:ext cx="8225790" cy="1200329"/>
          </a:xfrm>
          <a:prstGeom prst="rect">
            <a:avLst/>
          </a:prstGeom>
          <a:noFill/>
        </p:spPr>
        <p:txBody>
          <a:bodyPr wrap="square" rtlCol="0">
            <a:spAutoFit/>
          </a:bodyPr>
          <a:lstStyle/>
          <a:p>
            <a:r>
              <a:rPr lang="zh-CN" altLang="en-US" sz="2400" dirty="0"/>
              <a:t>开展模型研究，阅读文献，尝试VGG16以及RepVGG两种神经网络组网并且进行分析比较。（时间安排2022.10.11至2022.11.20）</a:t>
            </a:r>
          </a:p>
        </p:txBody>
      </p:sp>
      <p:sp>
        <p:nvSpPr>
          <p:cNvPr id="13" name="文本框 12">
            <a:extLst>
              <a:ext uri="{FF2B5EF4-FFF2-40B4-BE49-F238E27FC236}">
                <a16:creationId xmlns:a16="http://schemas.microsoft.com/office/drawing/2014/main" id="{788FD169-1231-AB76-0096-550C72DDB33E}"/>
              </a:ext>
            </a:extLst>
          </p:cNvPr>
          <p:cNvSpPr txBox="1"/>
          <p:nvPr/>
        </p:nvSpPr>
        <p:spPr>
          <a:xfrm>
            <a:off x="1847215" y="3431540"/>
            <a:ext cx="8225790" cy="830997"/>
          </a:xfrm>
          <a:prstGeom prst="rect">
            <a:avLst/>
          </a:prstGeom>
          <a:noFill/>
        </p:spPr>
        <p:txBody>
          <a:bodyPr wrap="square" rtlCol="0">
            <a:spAutoFit/>
          </a:bodyPr>
          <a:lstStyle/>
          <a:p>
            <a:r>
              <a:rPr lang="zh-CN" altLang="en-US" sz="2400" dirty="0"/>
              <a:t>对VGG16以及RepVGG两种神经网络模型进行调参优化，提高模型预测的准确率。（时间安排2022.11.21至2022.11.31）</a:t>
            </a:r>
          </a:p>
        </p:txBody>
      </p:sp>
      <p:sp>
        <p:nvSpPr>
          <p:cNvPr id="14" name="文本框 13">
            <a:extLst>
              <a:ext uri="{FF2B5EF4-FFF2-40B4-BE49-F238E27FC236}">
                <a16:creationId xmlns:a16="http://schemas.microsoft.com/office/drawing/2014/main" id="{3E0C7D1D-ECD6-BCF1-ED42-E5418077C5AC}"/>
              </a:ext>
            </a:extLst>
          </p:cNvPr>
          <p:cNvSpPr txBox="1"/>
          <p:nvPr/>
        </p:nvSpPr>
        <p:spPr>
          <a:xfrm>
            <a:off x="1847215" y="4516120"/>
            <a:ext cx="8225790" cy="830997"/>
          </a:xfrm>
          <a:prstGeom prst="rect">
            <a:avLst/>
          </a:prstGeom>
          <a:noFill/>
        </p:spPr>
        <p:txBody>
          <a:bodyPr wrap="square" rtlCol="0">
            <a:spAutoFit/>
          </a:bodyPr>
          <a:lstStyle/>
          <a:p>
            <a:r>
              <a:rPr lang="zh-CN" altLang="en-US" sz="2400" dirty="0"/>
              <a:t>采取准确率更高的模型，完善最终的基于卷积神经网络动物识别模型。（时间安排2022.12.1至2022.12.10）</a:t>
            </a:r>
          </a:p>
        </p:txBody>
      </p:sp>
      <p:sp>
        <p:nvSpPr>
          <p:cNvPr id="15" name="文本框 14">
            <a:extLst>
              <a:ext uri="{FF2B5EF4-FFF2-40B4-BE49-F238E27FC236}">
                <a16:creationId xmlns:a16="http://schemas.microsoft.com/office/drawing/2014/main" id="{A8CAC3F7-FE0A-B9C8-C0F0-B296166A5D0F}"/>
              </a:ext>
            </a:extLst>
          </p:cNvPr>
          <p:cNvSpPr txBox="1"/>
          <p:nvPr/>
        </p:nvSpPr>
        <p:spPr>
          <a:xfrm>
            <a:off x="1847215" y="5580380"/>
            <a:ext cx="8225790" cy="830997"/>
          </a:xfrm>
          <a:prstGeom prst="rect">
            <a:avLst/>
          </a:prstGeom>
          <a:noFill/>
        </p:spPr>
        <p:txBody>
          <a:bodyPr wrap="square" rtlCol="0">
            <a:spAutoFit/>
          </a:bodyPr>
          <a:lstStyle/>
          <a:p>
            <a:r>
              <a:rPr lang="zh-CN" altLang="en-US" sz="2400" dirty="0"/>
              <a:t>根据调参以及最后模型选择结果，撰写毕业论文。（时间安排2022.12.11至2022.1.1）</a:t>
            </a:r>
          </a:p>
        </p:txBody>
      </p:sp>
      <p:sp>
        <p:nvSpPr>
          <p:cNvPr id="2" name="文本框 1">
            <a:extLst>
              <a:ext uri="{FF2B5EF4-FFF2-40B4-BE49-F238E27FC236}">
                <a16:creationId xmlns:a16="http://schemas.microsoft.com/office/drawing/2014/main" id="{B7842329-ABCF-BAB0-F63D-28ED0BAA08BC}"/>
              </a:ext>
            </a:extLst>
          </p:cNvPr>
          <p:cNvSpPr txBox="1"/>
          <p:nvPr/>
        </p:nvSpPr>
        <p:spPr>
          <a:xfrm>
            <a:off x="10752357" y="306943"/>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2056591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1854837" y="26843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mj-ea"/>
                <a:ea typeface="+mj-ea"/>
                <a:cs typeface="+mn-ea"/>
                <a:sym typeface="+mn-lt"/>
              </a:rPr>
              <a:t>感谢聆听</a:t>
            </a:r>
          </a:p>
        </p:txBody>
      </p:sp>
      <p:sp>
        <p:nvSpPr>
          <p:cNvPr id="7" name="标题 1">
            <a:extLst>
              <a:ext uri="{FF2B5EF4-FFF2-40B4-BE49-F238E27FC236}">
                <a16:creationId xmlns:a16="http://schemas.microsoft.com/office/drawing/2014/main" id="{BB2793FD-617B-EB57-8D5D-13AAC207A0C1}"/>
              </a:ext>
            </a:extLst>
          </p:cNvPr>
          <p:cNvSpPr txBox="1">
            <a:spLocks/>
          </p:cNvSpPr>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标题 1">
            <a:extLst>
              <a:ext uri="{FF2B5EF4-FFF2-40B4-BE49-F238E27FC236}">
                <a16:creationId xmlns:a16="http://schemas.microsoft.com/office/drawing/2014/main" id="{02B24FE1-F050-B354-94F8-B173B2196BC3}"/>
              </a:ext>
            </a:extLst>
          </p:cNvPr>
          <p:cNvSpPr txBox="1">
            <a:spLocks/>
          </p:cNvSpPr>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标题 1">
            <a:extLst>
              <a:ext uri="{FF2B5EF4-FFF2-40B4-BE49-F238E27FC236}">
                <a16:creationId xmlns:a16="http://schemas.microsoft.com/office/drawing/2014/main" id="{F411F0D7-5DB4-2B33-E54E-C38D52B8EA47}"/>
              </a:ext>
            </a:extLst>
          </p:cNvPr>
          <p:cNvSpPr txBox="1">
            <a:spLocks/>
          </p:cNvSpPr>
          <p:nvPr>
            <p:custDataLst>
              <p:tags r:id="rId5"/>
            </p:custDataLst>
          </p:nvPr>
        </p:nvSpPr>
        <p:spPr>
          <a:xfrm>
            <a:off x="1854837" y="39796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j-ea"/>
                <a:ea typeface="+mj-ea"/>
                <a:cs typeface="+mn-ea"/>
                <a:sym typeface="+mn-lt"/>
              </a:rPr>
              <a:t>Thank you for listening</a:t>
            </a:r>
            <a:endParaRPr lang="zh-CN" altLang="en-US" sz="4320" b="0" dirty="0">
              <a:solidFill>
                <a:schemeClr val="accent1"/>
              </a:solidFill>
              <a:latin typeface="+mj-ea"/>
              <a:ea typeface="+mj-ea"/>
              <a:cs typeface="+mn-ea"/>
              <a:sym typeface="+mn-lt"/>
            </a:endParaRPr>
          </a:p>
        </p:txBody>
      </p:sp>
    </p:spTree>
    <p:custDataLst>
      <p:tags r:id="rId1"/>
    </p:custDataLst>
    <p:extLst>
      <p:ext uri="{BB962C8B-B14F-4D97-AF65-F5344CB8AC3E}">
        <p14:creationId xmlns:p14="http://schemas.microsoft.com/office/powerpoint/2010/main" val="3461105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项目来源</a:t>
            </a:r>
          </a:p>
        </p:txBody>
      </p:sp>
      <p:sp>
        <p:nvSpPr>
          <p:cNvPr id="5" name="椭圆 4"/>
          <p:cNvSpPr/>
          <p:nvPr/>
        </p:nvSpPr>
        <p:spPr>
          <a:xfrm>
            <a:off x="1063370" y="309847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2236470" y="319024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北京交通大学软件学院人工智能课程项目</a:t>
            </a:r>
          </a:p>
        </p:txBody>
      </p:sp>
      <p:sp>
        <p:nvSpPr>
          <p:cNvPr id="25" name="price-ticket_70951"/>
          <p:cNvSpPr/>
          <p:nvPr/>
        </p:nvSpPr>
        <p:spPr>
          <a:xfrm>
            <a:off x="1223316" y="325808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11171" y="335894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1B6CF855-6CFB-8769-07A1-534EB0759BF0}"/>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项目背景和意义</a:t>
            </a:r>
            <a:r>
              <a:rPr lang="en-US" altLang="zh-CN" dirty="0"/>
              <a:t> </a:t>
            </a:r>
          </a:p>
        </p:txBody>
      </p:sp>
      <p:sp>
        <p:nvSpPr>
          <p:cNvPr id="20" name="椭圆 19"/>
          <p:cNvSpPr/>
          <p:nvPr/>
        </p:nvSpPr>
        <p:spPr>
          <a:xfrm>
            <a:off x="1062735" y="134905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50865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60951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439545"/>
            <a:ext cx="8992235" cy="439608"/>
          </a:xfrm>
          <a:prstGeom prst="rect">
            <a:avLst/>
          </a:prstGeom>
          <a:noFill/>
        </p:spPr>
        <p:txBody>
          <a:bodyPr wrap="square" lIns="0" tIns="0" rIns="0" bIns="0" rtlCol="0" anchor="t">
            <a:spAutoFit/>
          </a:bodyPr>
          <a:lstStyle/>
          <a:p>
            <a:pPr>
              <a:lnSpc>
                <a:spcPct val="130000"/>
              </a:lnSpc>
            </a:pPr>
            <a:r>
              <a:rPr lang="zh-CN" altLang="en-US" sz="2400" dirty="0">
                <a:solidFill>
                  <a:schemeClr val="tx1">
                    <a:lumMod val="75000"/>
                    <a:lumOff val="25000"/>
                  </a:schemeClr>
                </a:solidFill>
                <a:latin typeface="+mn-ea"/>
              </a:rPr>
              <a:t>对野生动物进行更准确的识别和研究。</a:t>
            </a:r>
          </a:p>
        </p:txBody>
      </p:sp>
      <p:sp>
        <p:nvSpPr>
          <p:cNvPr id="35" name="椭圆 34"/>
          <p:cNvSpPr/>
          <p:nvPr/>
        </p:nvSpPr>
        <p:spPr>
          <a:xfrm>
            <a:off x="1063370" y="217709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233669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696" y="232325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6000" y="215392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保护野生动物，推动自然与社会和谐发展。</a:t>
            </a:r>
          </a:p>
        </p:txBody>
      </p:sp>
      <p:pic>
        <p:nvPicPr>
          <p:cNvPr id="2" name="图片 1" descr="R-C"/>
          <p:cNvPicPr>
            <a:picLocks noChangeAspect="1"/>
          </p:cNvPicPr>
          <p:nvPr/>
        </p:nvPicPr>
        <p:blipFill>
          <a:blip r:embed="rId3"/>
          <a:stretch>
            <a:fillRect/>
          </a:stretch>
        </p:blipFill>
        <p:spPr>
          <a:xfrm>
            <a:off x="3173095" y="2868295"/>
            <a:ext cx="5845810" cy="3597275"/>
          </a:xfrm>
          <a:prstGeom prst="rect">
            <a:avLst/>
          </a:prstGeom>
        </p:spPr>
      </p:pic>
      <p:sp>
        <p:nvSpPr>
          <p:cNvPr id="4" name="文本框 3">
            <a:extLst>
              <a:ext uri="{FF2B5EF4-FFF2-40B4-BE49-F238E27FC236}">
                <a16:creationId xmlns:a16="http://schemas.microsoft.com/office/drawing/2014/main" id="{D462F254-028F-554A-DA7A-90EBF24C62FF}"/>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国内外研究现状</a:t>
            </a:r>
            <a:endParaRPr lang="en-US" altLang="zh-CN" dirty="0"/>
          </a:p>
        </p:txBody>
      </p:sp>
      <p:sp>
        <p:nvSpPr>
          <p:cNvPr id="20" name="椭圆 19"/>
          <p:cNvSpPr/>
          <p:nvPr/>
        </p:nvSpPr>
        <p:spPr>
          <a:xfrm>
            <a:off x="1062735" y="2334903"/>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5" name="price-ticket_70951"/>
          <p:cNvSpPr/>
          <p:nvPr/>
        </p:nvSpPr>
        <p:spPr>
          <a:xfrm>
            <a:off x="1222622" y="24950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1" name="椭圆 30"/>
          <p:cNvSpPr/>
          <p:nvPr/>
        </p:nvSpPr>
        <p:spPr>
          <a:xfrm>
            <a:off x="1988499" y="259522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3" name="文本框 22"/>
          <p:cNvSpPr txBox="1"/>
          <p:nvPr/>
        </p:nvSpPr>
        <p:spPr>
          <a:xfrm>
            <a:off x="2393624" y="2447514"/>
            <a:ext cx="8992235" cy="439608"/>
          </a:xfrm>
          <a:prstGeom prst="rect">
            <a:avLst/>
          </a:prstGeom>
          <a:noFill/>
        </p:spPr>
        <p:txBody>
          <a:bodyPr wrap="square" lIns="0" tIns="0" rIns="0" bIns="0" rtlCol="0" anchor="t">
            <a:spAutoFit/>
          </a:bodyPr>
          <a:lstStyle>
            <a:defPPr>
              <a:defRPr lang="zh-SG"/>
            </a:defPPr>
            <a:lvl1pPr marR="0" lvl="0" indent="0" fontAlgn="auto">
              <a:lnSpc>
                <a:spcPct val="130000"/>
              </a:lnSpc>
              <a:spcBef>
                <a:spcPts val="0"/>
              </a:spcBef>
              <a:spcAft>
                <a:spcPts val="0"/>
              </a:spcAft>
              <a:buClrTx/>
              <a:buSzTx/>
              <a:buFontTx/>
              <a:buNone/>
              <a:tabLst/>
              <a:defRPr b="1"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2400" b="0" kern="1200" dirty="0">
                <a:solidFill>
                  <a:prstClr val="black">
                    <a:lumMod val="75000"/>
                    <a:lumOff val="25000"/>
                  </a:prstClr>
                </a:solidFill>
                <a:latin typeface="OPPOSans M"/>
                <a:ea typeface="+mn-ea"/>
                <a:cs typeface="+mn-cs"/>
              </a:rPr>
              <a:t>使用较不合适的人工智能模型</a:t>
            </a:r>
            <a:endParaRPr lang="zh-CN" altLang="en-US" sz="2400" b="0" kern="1200" dirty="0">
              <a:solidFill>
                <a:prstClr val="black">
                  <a:lumMod val="75000"/>
                  <a:lumOff val="25000"/>
                </a:prstClr>
              </a:solidFill>
              <a:latin typeface="OPPOSans M"/>
              <a:ea typeface="+mn-ea"/>
              <a:cs typeface="+mn-cs"/>
            </a:endParaRPr>
          </a:p>
        </p:txBody>
      </p:sp>
      <p:sp>
        <p:nvSpPr>
          <p:cNvPr id="35" name="椭圆 34"/>
          <p:cNvSpPr/>
          <p:nvPr/>
        </p:nvSpPr>
        <p:spPr>
          <a:xfrm>
            <a:off x="1062735" y="3429000"/>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6" name="price-ticket_70951"/>
          <p:cNvSpPr/>
          <p:nvPr/>
        </p:nvSpPr>
        <p:spPr>
          <a:xfrm>
            <a:off x="1222622" y="3589103"/>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7" name="椭圆 36"/>
          <p:cNvSpPr/>
          <p:nvPr/>
        </p:nvSpPr>
        <p:spPr>
          <a:xfrm>
            <a:off x="1988871" y="37092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8" name="文本框 37"/>
          <p:cNvSpPr txBox="1"/>
          <p:nvPr/>
        </p:nvSpPr>
        <p:spPr>
          <a:xfrm>
            <a:off x="2393623" y="3560023"/>
            <a:ext cx="8992235" cy="439608"/>
          </a:xfrm>
          <a:prstGeom prst="rect">
            <a:avLst/>
          </a:prstGeom>
          <a:noFill/>
        </p:spPr>
        <p:txBody>
          <a:bodyPr wrap="square" lIns="0" tIns="0" rIns="0" bIns="0" rtlCol="0" anchor="t">
            <a:spAutoFit/>
          </a:bodyPr>
          <a:lstStyle/>
          <a:p>
            <a:pPr lvl="0">
              <a:lnSpc>
                <a:spcPct val="130000"/>
              </a:lnSpc>
              <a:defRPr/>
            </a:pPr>
            <a:r>
              <a:rPr lang="zh-CN" altLang="zh-CN" sz="2400" dirty="0">
                <a:solidFill>
                  <a:prstClr val="black">
                    <a:lumMod val="75000"/>
                    <a:lumOff val="25000"/>
                  </a:prstClr>
                </a:solidFill>
                <a:latin typeface="OPPOSans M"/>
              </a:rPr>
              <a:t>数据集处理方式较为简单</a:t>
            </a:r>
            <a:endParaRPr lang="zh-CN" altLang="en-US" sz="2400" dirty="0">
              <a:solidFill>
                <a:prstClr val="black">
                  <a:lumMod val="75000"/>
                  <a:lumOff val="25000"/>
                </a:prstClr>
              </a:solidFill>
              <a:latin typeface="OPPOSans M"/>
            </a:endParaRPr>
          </a:p>
        </p:txBody>
      </p:sp>
      <p:sp>
        <p:nvSpPr>
          <p:cNvPr id="3" name="椭圆 2">
            <a:extLst>
              <a:ext uri="{FF2B5EF4-FFF2-40B4-BE49-F238E27FC236}">
                <a16:creationId xmlns:a16="http://schemas.microsoft.com/office/drawing/2014/main" id="{8C75EEED-2DB7-1A03-1A47-3FDFDD3263D1}"/>
              </a:ext>
            </a:extLst>
          </p:cNvPr>
          <p:cNvSpPr/>
          <p:nvPr/>
        </p:nvSpPr>
        <p:spPr>
          <a:xfrm>
            <a:off x="1062735" y="45230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4" name="price-ticket_70951">
            <a:extLst>
              <a:ext uri="{FF2B5EF4-FFF2-40B4-BE49-F238E27FC236}">
                <a16:creationId xmlns:a16="http://schemas.microsoft.com/office/drawing/2014/main" id="{AD993EDB-3FB5-2738-6199-2257BDCC7CD8}"/>
              </a:ext>
            </a:extLst>
          </p:cNvPr>
          <p:cNvSpPr/>
          <p:nvPr/>
        </p:nvSpPr>
        <p:spPr>
          <a:xfrm>
            <a:off x="1222622" y="4683200"/>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5" name="椭圆 4">
            <a:extLst>
              <a:ext uri="{FF2B5EF4-FFF2-40B4-BE49-F238E27FC236}">
                <a16:creationId xmlns:a16="http://schemas.microsoft.com/office/drawing/2014/main" id="{56D87E82-B8B6-E056-0C18-51CBAED6DFFF}"/>
              </a:ext>
            </a:extLst>
          </p:cNvPr>
          <p:cNvSpPr/>
          <p:nvPr/>
        </p:nvSpPr>
        <p:spPr>
          <a:xfrm>
            <a:off x="1988498" y="4823337"/>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6" name="文本框 5">
            <a:extLst>
              <a:ext uri="{FF2B5EF4-FFF2-40B4-BE49-F238E27FC236}">
                <a16:creationId xmlns:a16="http://schemas.microsoft.com/office/drawing/2014/main" id="{63D16B65-B9A8-C91F-7A9D-1CF429869F8C}"/>
              </a:ext>
            </a:extLst>
          </p:cNvPr>
          <p:cNvSpPr txBox="1"/>
          <p:nvPr/>
        </p:nvSpPr>
        <p:spPr>
          <a:xfrm>
            <a:off x="2312612" y="4645187"/>
            <a:ext cx="3804169" cy="531940"/>
          </a:xfrm>
          <a:prstGeom prst="rect">
            <a:avLst/>
          </a:prstGeom>
          <a:noFill/>
        </p:spPr>
        <p:txBody>
          <a:bodyPr wrap="square" rtlCol="0">
            <a:spAutoFit/>
          </a:bodyPr>
          <a:lstStyle/>
          <a:p>
            <a:pPr>
              <a:lnSpc>
                <a:spcPct val="130000"/>
              </a:lnSpc>
              <a:defRPr/>
            </a:pPr>
            <a:r>
              <a:rPr lang="zh-CN" altLang="zh-CN" sz="2400" dirty="0">
                <a:solidFill>
                  <a:prstClr val="black">
                    <a:lumMod val="75000"/>
                    <a:lumOff val="25000"/>
                  </a:prstClr>
                </a:solidFill>
                <a:latin typeface="OPPOSans M"/>
              </a:rPr>
              <a:t>模型预测的准确率较低</a:t>
            </a:r>
            <a:endParaRPr lang="zh-CN" altLang="en-US" sz="2400" dirty="0">
              <a:solidFill>
                <a:prstClr val="black">
                  <a:lumMod val="75000"/>
                  <a:lumOff val="25000"/>
                </a:prstClr>
              </a:solidFill>
              <a:latin typeface="OPPOSans M"/>
            </a:endParaRPr>
          </a:p>
        </p:txBody>
      </p:sp>
      <p:sp>
        <p:nvSpPr>
          <p:cNvPr id="7" name="文本框 6">
            <a:extLst>
              <a:ext uri="{FF2B5EF4-FFF2-40B4-BE49-F238E27FC236}">
                <a16:creationId xmlns:a16="http://schemas.microsoft.com/office/drawing/2014/main" id="{A2EA12AC-DA3A-310F-BF0E-A7D981EB615F}"/>
              </a:ext>
            </a:extLst>
          </p:cNvPr>
          <p:cNvSpPr txBox="1"/>
          <p:nvPr/>
        </p:nvSpPr>
        <p:spPr>
          <a:xfrm>
            <a:off x="782291" y="1513538"/>
            <a:ext cx="10627418" cy="738664"/>
          </a:xfrm>
          <a:prstGeom prst="rect">
            <a:avLst/>
          </a:prstGeom>
          <a:noFill/>
        </p:spPr>
        <p:txBody>
          <a:bodyPr wrap="square" rtlCol="0">
            <a:spAutoFit/>
          </a:bodyPr>
          <a:lstStyle/>
          <a:p>
            <a:r>
              <a:rPr lang="zh-CN" altLang="zh-CN" sz="2400" dirty="0">
                <a:solidFill>
                  <a:prstClr val="black">
                    <a:lumMod val="75000"/>
                    <a:lumOff val="25000"/>
                  </a:prstClr>
                </a:solidFill>
                <a:latin typeface="OPPOSans M"/>
              </a:rPr>
              <a:t>目前在前沿领域也存在过许多类似的项目，但是这些项目很多仍存在以下问题</a:t>
            </a:r>
            <a:r>
              <a:rPr lang="zh-CN" altLang="en-US" sz="2400" dirty="0">
                <a:solidFill>
                  <a:prstClr val="black">
                    <a:lumMod val="75000"/>
                    <a:lumOff val="25000"/>
                  </a:prstClr>
                </a:solidFill>
                <a:latin typeface="OPPOSans M"/>
              </a:rPr>
              <a:t>：</a:t>
            </a:r>
            <a:endParaRPr lang="zh-CN" altLang="zh-CN" sz="2400" kern="100" dirty="0">
              <a:effectLst/>
              <a:latin typeface="Times New Roman" panose="02020603050405020304" pitchFamily="18" charset="0"/>
              <a:ea typeface="宋体" panose="02010600030101010101" pitchFamily="2" charset="-122"/>
            </a:endParaRPr>
          </a:p>
          <a:p>
            <a:endParaRPr lang="zh-CN" altLang="en-US" dirty="0"/>
          </a:p>
        </p:txBody>
      </p:sp>
      <p:sp>
        <p:nvSpPr>
          <p:cNvPr id="8" name="文本框 7">
            <a:extLst>
              <a:ext uri="{FF2B5EF4-FFF2-40B4-BE49-F238E27FC236}">
                <a16:creationId xmlns:a16="http://schemas.microsoft.com/office/drawing/2014/main" id="{D514975C-C899-ED35-61DF-3063F1AC682E}"/>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extLst>
      <p:ext uri="{BB962C8B-B14F-4D97-AF65-F5344CB8AC3E}">
        <p14:creationId xmlns:p14="http://schemas.microsoft.com/office/powerpoint/2010/main" val="185119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821011" cy="369332"/>
          </a:xfrm>
          <a:prstGeom prst="rect">
            <a:avLst/>
          </a:prstGeom>
          <a:noFill/>
        </p:spPr>
        <p:txBody>
          <a:bodyPr wrap="none" lIns="0" tIns="0" rIns="0" bIns="0" rtlCol="0" anchor="t">
            <a:spAutoFit/>
          </a:bodyPr>
          <a:lstStyle/>
          <a:p>
            <a:pPr algn="l"/>
            <a:r>
              <a:rPr lang="en-US" altLang="zh-CN" sz="2400" dirty="0">
                <a:solidFill>
                  <a:schemeClr val="bg1"/>
                </a:solidFill>
              </a:rPr>
              <a:t>PART TWO </a:t>
            </a:r>
            <a:endParaRPr lang="zh-CN" altLang="en-US" sz="2400" dirty="0">
              <a:solidFill>
                <a:schemeClr val="bg1"/>
              </a:solidFill>
            </a:endParaRPr>
          </a:p>
        </p:txBody>
      </p:sp>
      <p:grpSp>
        <p:nvGrpSpPr>
          <p:cNvPr id="18" name="组合 17"/>
          <p:cNvGrpSpPr/>
          <p:nvPr/>
        </p:nvGrpSpPr>
        <p:grpSpPr>
          <a:xfrm>
            <a:off x="5771767" y="2736503"/>
            <a:ext cx="4616649" cy="1384856"/>
            <a:chOff x="2008240" y="1971973"/>
            <a:chExt cx="4616649" cy="1384856"/>
          </a:xfrm>
        </p:grpSpPr>
        <p:sp>
          <p:nvSpPr>
            <p:cNvPr id="19" name="文本框 18"/>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项目内容</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content</a:t>
              </a:r>
            </a:p>
          </p:txBody>
        </p:sp>
      </p:grpSp>
      <p:sp>
        <p:nvSpPr>
          <p:cNvPr id="3" name="文本框 2">
            <a:extLst>
              <a:ext uri="{FF2B5EF4-FFF2-40B4-BE49-F238E27FC236}">
                <a16:creationId xmlns:a16="http://schemas.microsoft.com/office/drawing/2014/main" id="{92ED0282-A9F0-1BE2-803D-A72756CBA2FD}"/>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动物图片数据集的处理</a:t>
            </a:r>
          </a:p>
        </p:txBody>
      </p:sp>
      <p:sp>
        <p:nvSpPr>
          <p:cNvPr id="3" name="椭圆 2"/>
          <p:cNvSpPr/>
          <p:nvPr/>
        </p:nvSpPr>
        <p:spPr>
          <a:xfrm>
            <a:off x="1833371" y="439379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椭圆 4"/>
          <p:cNvSpPr/>
          <p:nvPr/>
        </p:nvSpPr>
        <p:spPr>
          <a:xfrm>
            <a:off x="438530" y="180053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6" name="椭圆 5"/>
          <p:cNvSpPr/>
          <p:nvPr/>
        </p:nvSpPr>
        <p:spPr>
          <a:xfrm>
            <a:off x="876045" y="439379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708721" y="2121872"/>
            <a:ext cx="3201608" cy="1798320"/>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rPr>
              <a:t>开源的包含</a:t>
            </a:r>
            <a:r>
              <a:rPr lang="en-US" altLang="zh-CN" b="0" dirty="0">
                <a:solidFill>
                  <a:schemeClr val="tx1">
                    <a:lumMod val="75000"/>
                    <a:lumOff val="25000"/>
                  </a:schemeClr>
                </a:solidFill>
                <a:effectLst/>
                <a:latin typeface="+mn-ea"/>
              </a:rPr>
              <a:t>10</a:t>
            </a:r>
            <a:r>
              <a:rPr lang="zh-CN" altLang="en-US" b="0" dirty="0">
                <a:solidFill>
                  <a:schemeClr val="tx1">
                    <a:lumMod val="75000"/>
                    <a:lumOff val="25000"/>
                  </a:schemeClr>
                </a:solidFill>
                <a:effectLst/>
                <a:latin typeface="+mn-ea"/>
              </a:rPr>
              <a:t>种动物种类的动物图片数据集，包括</a:t>
            </a:r>
            <a:r>
              <a:rPr lang="en-US" altLang="zh-CN" dirty="0">
                <a:solidFill>
                  <a:schemeClr val="tx1">
                    <a:lumMod val="75000"/>
                    <a:lumOff val="25000"/>
                  </a:schemeClr>
                </a:solidFill>
                <a:effectLst/>
                <a:latin typeface="+mn-ea"/>
                <a:sym typeface="+mn-ea"/>
              </a:rPr>
              <a:t>(</a:t>
            </a:r>
            <a:r>
              <a:rPr lang="zh-CN" altLang="en-US" dirty="0">
                <a:solidFill>
                  <a:schemeClr val="tx1">
                    <a:lumMod val="75000"/>
                    <a:lumOff val="25000"/>
                  </a:schemeClr>
                </a:solidFill>
                <a:effectLst/>
                <a:latin typeface="+mn-ea"/>
                <a:sym typeface="+mn-ea"/>
              </a:rPr>
              <a:t>牛，虎，兔，蛇，马，羊，猴，鸡，狗，猪</a:t>
            </a:r>
            <a:r>
              <a:rPr lang="en-US" altLang="zh-CN" dirty="0">
                <a:solidFill>
                  <a:schemeClr val="tx1">
                    <a:lumMod val="75000"/>
                    <a:lumOff val="25000"/>
                  </a:schemeClr>
                </a:solidFill>
                <a:effectLst/>
                <a:latin typeface="+mn-ea"/>
                <a:sym typeface="+mn-ea"/>
              </a:rPr>
              <a:t>)</a:t>
            </a:r>
            <a:endParaRPr lang="en-US" altLang="zh-CN" b="0" dirty="0">
              <a:solidFill>
                <a:schemeClr val="tx1">
                  <a:lumMod val="75000"/>
                  <a:lumOff val="25000"/>
                </a:schemeClr>
              </a:solidFill>
              <a:effectLst/>
              <a:latin typeface="+mn-ea"/>
            </a:endParaRPr>
          </a:p>
          <a:p>
            <a:pPr>
              <a:lnSpc>
                <a:spcPct val="130000"/>
              </a:lnSpc>
            </a:pPr>
            <a:endParaRPr lang="zh-CN" altLang="en-US" b="0" dirty="0">
              <a:solidFill>
                <a:schemeClr val="tx1">
                  <a:lumMod val="75000"/>
                  <a:lumOff val="25000"/>
                </a:schemeClr>
              </a:solidFill>
              <a:effectLst/>
              <a:latin typeface="+mn-ea"/>
            </a:endParaRPr>
          </a:p>
        </p:txBody>
      </p:sp>
      <p:sp>
        <p:nvSpPr>
          <p:cNvPr id="9" name="文本框 8"/>
          <p:cNvSpPr txBox="1"/>
          <p:nvPr/>
        </p:nvSpPr>
        <p:spPr>
          <a:xfrm>
            <a:off x="2194496" y="3821910"/>
            <a:ext cx="2919069" cy="738664"/>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02.</a:t>
            </a:r>
            <a:r>
              <a:rPr lang="zh-CN" altLang="en-US" sz="2400" dirty="0">
                <a:solidFill>
                  <a:schemeClr val="accent1"/>
                </a:solidFill>
                <a:latin typeface="+mj-ea"/>
                <a:ea typeface="+mj-ea"/>
              </a:rPr>
              <a:t> 对初始数据集进行</a:t>
            </a:r>
          </a:p>
          <a:p>
            <a:r>
              <a:rPr lang="zh-CN" altLang="en-US" sz="2400" dirty="0">
                <a:solidFill>
                  <a:schemeClr val="accent1"/>
                </a:solidFill>
                <a:latin typeface="+mj-ea"/>
                <a:ea typeface="+mj-ea"/>
              </a:rPr>
              <a:t>标签标注，划分</a:t>
            </a:r>
          </a:p>
        </p:txBody>
      </p:sp>
      <p:sp>
        <p:nvSpPr>
          <p:cNvPr id="4" name="文本框 3"/>
          <p:cNvSpPr txBox="1"/>
          <p:nvPr/>
        </p:nvSpPr>
        <p:spPr>
          <a:xfrm>
            <a:off x="2146236" y="4759675"/>
            <a:ext cx="3130504" cy="1078865"/>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cs typeface="+mn-ea"/>
              </a:rPr>
              <a:t>标签为动物种类，按照标签划分</a:t>
            </a:r>
            <a:r>
              <a:rPr lang="en-US" altLang="zh-CN" b="0" dirty="0">
                <a:solidFill>
                  <a:schemeClr val="tx1">
                    <a:lumMod val="75000"/>
                    <a:lumOff val="25000"/>
                  </a:schemeClr>
                </a:solidFill>
                <a:effectLst/>
                <a:latin typeface="+mn-ea"/>
                <a:cs typeface="+mn-ea"/>
              </a:rPr>
              <a:t>(</a:t>
            </a:r>
            <a:r>
              <a:rPr lang="zh-CN" altLang="en-US" b="0" dirty="0">
                <a:solidFill>
                  <a:schemeClr val="tx1">
                    <a:lumMod val="75000"/>
                    <a:lumOff val="25000"/>
                  </a:schemeClr>
                </a:solidFill>
                <a:effectLst/>
                <a:latin typeface="+mn-ea"/>
                <a:cs typeface="+mn-ea"/>
              </a:rPr>
              <a:t>牛，虎，兔，蛇，马，羊，猴，鸡，狗，猪</a:t>
            </a:r>
            <a:r>
              <a:rPr lang="en-US" altLang="zh-CN" b="0" dirty="0">
                <a:solidFill>
                  <a:schemeClr val="tx1">
                    <a:lumMod val="75000"/>
                    <a:lumOff val="25000"/>
                  </a:schemeClr>
                </a:solidFill>
                <a:effectLst/>
                <a:latin typeface="+mn-ea"/>
                <a:cs typeface="+mn-ea"/>
              </a:rPr>
              <a:t>)</a:t>
            </a:r>
          </a:p>
        </p:txBody>
      </p:sp>
      <p:sp>
        <p:nvSpPr>
          <p:cNvPr id="12" name="椭圆 11"/>
          <p:cNvSpPr/>
          <p:nvPr/>
        </p:nvSpPr>
        <p:spPr>
          <a:xfrm>
            <a:off x="7321676" y="43226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8" name="椭圆 17"/>
          <p:cNvSpPr/>
          <p:nvPr/>
        </p:nvSpPr>
        <p:spPr>
          <a:xfrm>
            <a:off x="6364350" y="432267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9" name="文本框 18"/>
          <p:cNvSpPr txBox="1"/>
          <p:nvPr/>
        </p:nvSpPr>
        <p:spPr>
          <a:xfrm>
            <a:off x="7634541" y="4279110"/>
            <a:ext cx="296037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03.</a:t>
            </a:r>
            <a:r>
              <a:rPr lang="zh-CN" altLang="en-US" sz="2400" dirty="0">
                <a:solidFill>
                  <a:schemeClr val="accent1"/>
                </a:solidFill>
                <a:latin typeface="+mj-ea"/>
                <a:ea typeface="+mj-ea"/>
              </a:rPr>
              <a:t>数据集规范化处理</a:t>
            </a:r>
          </a:p>
        </p:txBody>
      </p:sp>
      <p:sp>
        <p:nvSpPr>
          <p:cNvPr id="22" name="文本框 21"/>
          <p:cNvSpPr txBox="1"/>
          <p:nvPr/>
        </p:nvSpPr>
        <p:spPr>
          <a:xfrm>
            <a:off x="7634541" y="4688555"/>
            <a:ext cx="3094113" cy="800100"/>
          </a:xfrm>
          <a:prstGeom prst="rect">
            <a:avLst/>
          </a:prstGeom>
          <a:noFill/>
        </p:spPr>
        <p:txBody>
          <a:bodyPr wrap="square" lIns="0" tIns="0" rIns="0" bIns="0" rtlCol="0" anchor="t">
            <a:spAutoFit/>
          </a:bodyPr>
          <a:lstStyle/>
          <a:p>
            <a:pPr algn="l">
              <a:lnSpc>
                <a:spcPct val="130000"/>
              </a:lnSpc>
              <a:buClrTx/>
              <a:buSzTx/>
              <a:buFontTx/>
            </a:pPr>
            <a:r>
              <a:rPr lang="zh-CN" altLang="en-US" sz="1800" b="0" dirty="0">
                <a:solidFill>
                  <a:schemeClr val="tx1">
                    <a:lumMod val="75000"/>
                    <a:lumOff val="25000"/>
                  </a:schemeClr>
                </a:solidFill>
                <a:effectLst/>
                <a:latin typeface="+mn-ea"/>
                <a:cs typeface="+mn-ea"/>
              </a:rPr>
              <a:t>将动物图片规范为统一格式，以便作为网络输入</a:t>
            </a:r>
          </a:p>
        </p:txBody>
      </p:sp>
      <p:sp>
        <p:nvSpPr>
          <p:cNvPr id="25" name="price-ticket_70951"/>
          <p:cNvSpPr/>
          <p:nvPr/>
        </p:nvSpPr>
        <p:spPr>
          <a:xfrm>
            <a:off x="598476" y="198173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price-ticket_70951"/>
          <p:cNvSpPr/>
          <p:nvPr/>
        </p:nvSpPr>
        <p:spPr>
          <a:xfrm>
            <a:off x="1035991" y="4553952"/>
            <a:ext cx="341960" cy="341428"/>
          </a:xfrm>
          <a:custGeom>
            <a:avLst/>
            <a:gdLst>
              <a:gd name="T0" fmla="*/ 370 w 413"/>
              <a:gd name="T1" fmla="*/ 139 h 413"/>
              <a:gd name="T2" fmla="*/ 353 w 413"/>
              <a:gd name="T3" fmla="*/ 61 h 413"/>
              <a:gd name="T4" fmla="*/ 274 w 413"/>
              <a:gd name="T5" fmla="*/ 43 h 413"/>
              <a:gd name="T6" fmla="*/ 207 w 413"/>
              <a:gd name="T7" fmla="*/ 0 h 413"/>
              <a:gd name="T8" fmla="*/ 139 w 413"/>
              <a:gd name="T9" fmla="*/ 43 h 413"/>
              <a:gd name="T10" fmla="*/ 43 w 413"/>
              <a:gd name="T11" fmla="*/ 103 h 413"/>
              <a:gd name="T12" fmla="*/ 18 w 413"/>
              <a:gd name="T13" fmla="*/ 164 h 413"/>
              <a:gd name="T14" fmla="*/ 18 w 413"/>
              <a:gd name="T15" fmla="*/ 249 h 413"/>
              <a:gd name="T16" fmla="*/ 43 w 413"/>
              <a:gd name="T17" fmla="*/ 310 h 413"/>
              <a:gd name="T18" fmla="*/ 103 w 413"/>
              <a:gd name="T19" fmla="*/ 370 h 413"/>
              <a:gd name="T20" fmla="*/ 164 w 413"/>
              <a:gd name="T21" fmla="*/ 396 h 413"/>
              <a:gd name="T22" fmla="*/ 249 w 413"/>
              <a:gd name="T23" fmla="*/ 396 h 413"/>
              <a:gd name="T24" fmla="*/ 310 w 413"/>
              <a:gd name="T25" fmla="*/ 370 h 413"/>
              <a:gd name="T26" fmla="*/ 370 w 413"/>
              <a:gd name="T27" fmla="*/ 274 h 413"/>
              <a:gd name="T28" fmla="*/ 413 w 413"/>
              <a:gd name="T29" fmla="*/ 207 h 413"/>
              <a:gd name="T30" fmla="*/ 146 w 413"/>
              <a:gd name="T31" fmla="*/ 261 h 413"/>
              <a:gd name="T32" fmla="*/ 104 w 413"/>
              <a:gd name="T33" fmla="*/ 225 h 413"/>
              <a:gd name="T34" fmla="*/ 88 w 413"/>
              <a:gd name="T35" fmla="*/ 192 h 413"/>
              <a:gd name="T36" fmla="*/ 89 w 413"/>
              <a:gd name="T37" fmla="*/ 261 h 413"/>
              <a:gd name="T38" fmla="*/ 69 w 413"/>
              <a:gd name="T39" fmla="*/ 167 h 413"/>
              <a:gd name="T40" fmla="*/ 113 w 413"/>
              <a:gd name="T41" fmla="*/ 201 h 413"/>
              <a:gd name="T42" fmla="*/ 129 w 413"/>
              <a:gd name="T43" fmla="*/ 233 h 413"/>
              <a:gd name="T44" fmla="*/ 127 w 413"/>
              <a:gd name="T45" fmla="*/ 167 h 413"/>
              <a:gd name="T46" fmla="*/ 146 w 413"/>
              <a:gd name="T47" fmla="*/ 261 h 413"/>
              <a:gd name="T48" fmla="*/ 224 w 413"/>
              <a:gd name="T49" fmla="*/ 261 h 413"/>
              <a:gd name="T50" fmla="*/ 165 w 413"/>
              <a:gd name="T51" fmla="*/ 167 h 413"/>
              <a:gd name="T52" fmla="*/ 222 w 413"/>
              <a:gd name="T53" fmla="*/ 185 h 413"/>
              <a:gd name="T54" fmla="*/ 186 w 413"/>
              <a:gd name="T55" fmla="*/ 204 h 413"/>
              <a:gd name="T56" fmla="*/ 220 w 413"/>
              <a:gd name="T57" fmla="*/ 221 h 413"/>
              <a:gd name="T58" fmla="*/ 186 w 413"/>
              <a:gd name="T59" fmla="*/ 243 h 413"/>
              <a:gd name="T60" fmla="*/ 224 w 413"/>
              <a:gd name="T61" fmla="*/ 261 h 413"/>
              <a:gd name="T62" fmla="*/ 327 w 413"/>
              <a:gd name="T63" fmla="*/ 261 h 413"/>
              <a:gd name="T64" fmla="*/ 297 w 413"/>
              <a:gd name="T65" fmla="*/ 220 h 413"/>
              <a:gd name="T66" fmla="*/ 292 w 413"/>
              <a:gd name="T67" fmla="*/ 192 h 413"/>
              <a:gd name="T68" fmla="*/ 278 w 413"/>
              <a:gd name="T69" fmla="*/ 261 h 413"/>
              <a:gd name="T70" fmla="*/ 232 w 413"/>
              <a:gd name="T71" fmla="*/ 167 h 413"/>
              <a:gd name="T72" fmla="*/ 262 w 413"/>
              <a:gd name="T73" fmla="*/ 206 h 413"/>
              <a:gd name="T74" fmla="*/ 268 w 413"/>
              <a:gd name="T75" fmla="*/ 238 h 413"/>
              <a:gd name="T76" fmla="*/ 282 w 413"/>
              <a:gd name="T77" fmla="*/ 167 h 413"/>
              <a:gd name="T78" fmla="*/ 312 w 413"/>
              <a:gd name="T79" fmla="*/ 207 h 413"/>
              <a:gd name="T80" fmla="*/ 317 w 413"/>
              <a:gd name="T81" fmla="*/ 238 h 413"/>
              <a:gd name="T82" fmla="*/ 330 w 413"/>
              <a:gd name="T83" fmla="*/ 167 h 413"/>
              <a:gd name="T84" fmla="*/ 327 w 413"/>
              <a:gd name="T85" fmla="*/ 26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13">
                <a:moveTo>
                  <a:pt x="396" y="164"/>
                </a:moveTo>
                <a:lnTo>
                  <a:pt x="370" y="139"/>
                </a:lnTo>
                <a:lnTo>
                  <a:pt x="370" y="103"/>
                </a:lnTo>
                <a:cubicBezTo>
                  <a:pt x="370" y="87"/>
                  <a:pt x="364" y="72"/>
                  <a:pt x="353" y="61"/>
                </a:cubicBezTo>
                <a:cubicBezTo>
                  <a:pt x="341" y="49"/>
                  <a:pt x="326" y="43"/>
                  <a:pt x="310" y="43"/>
                </a:cubicBezTo>
                <a:lnTo>
                  <a:pt x="274" y="43"/>
                </a:lnTo>
                <a:lnTo>
                  <a:pt x="249" y="18"/>
                </a:lnTo>
                <a:cubicBezTo>
                  <a:pt x="238" y="6"/>
                  <a:pt x="223" y="0"/>
                  <a:pt x="207" y="0"/>
                </a:cubicBezTo>
                <a:cubicBezTo>
                  <a:pt x="191" y="0"/>
                  <a:pt x="176" y="6"/>
                  <a:pt x="164" y="18"/>
                </a:cubicBezTo>
                <a:lnTo>
                  <a:pt x="139" y="43"/>
                </a:lnTo>
                <a:lnTo>
                  <a:pt x="103" y="43"/>
                </a:lnTo>
                <a:cubicBezTo>
                  <a:pt x="70" y="43"/>
                  <a:pt x="43" y="70"/>
                  <a:pt x="43" y="103"/>
                </a:cubicBezTo>
                <a:lnTo>
                  <a:pt x="43" y="139"/>
                </a:lnTo>
                <a:lnTo>
                  <a:pt x="18" y="164"/>
                </a:lnTo>
                <a:cubicBezTo>
                  <a:pt x="6" y="176"/>
                  <a:pt x="0" y="191"/>
                  <a:pt x="0" y="207"/>
                </a:cubicBezTo>
                <a:cubicBezTo>
                  <a:pt x="0" y="223"/>
                  <a:pt x="6" y="238"/>
                  <a:pt x="18" y="249"/>
                </a:cubicBezTo>
                <a:lnTo>
                  <a:pt x="43" y="274"/>
                </a:lnTo>
                <a:lnTo>
                  <a:pt x="43" y="310"/>
                </a:lnTo>
                <a:cubicBezTo>
                  <a:pt x="43" y="326"/>
                  <a:pt x="49" y="341"/>
                  <a:pt x="61" y="353"/>
                </a:cubicBezTo>
                <a:cubicBezTo>
                  <a:pt x="72" y="364"/>
                  <a:pt x="87" y="370"/>
                  <a:pt x="103" y="370"/>
                </a:cubicBezTo>
                <a:lnTo>
                  <a:pt x="139" y="370"/>
                </a:lnTo>
                <a:lnTo>
                  <a:pt x="164" y="396"/>
                </a:lnTo>
                <a:cubicBezTo>
                  <a:pt x="176" y="407"/>
                  <a:pt x="191" y="413"/>
                  <a:pt x="207" y="413"/>
                </a:cubicBezTo>
                <a:cubicBezTo>
                  <a:pt x="223" y="413"/>
                  <a:pt x="238" y="407"/>
                  <a:pt x="249" y="396"/>
                </a:cubicBezTo>
                <a:lnTo>
                  <a:pt x="274" y="370"/>
                </a:lnTo>
                <a:lnTo>
                  <a:pt x="310" y="370"/>
                </a:lnTo>
                <a:cubicBezTo>
                  <a:pt x="343" y="370"/>
                  <a:pt x="370" y="343"/>
                  <a:pt x="370" y="310"/>
                </a:cubicBezTo>
                <a:lnTo>
                  <a:pt x="370" y="274"/>
                </a:lnTo>
                <a:lnTo>
                  <a:pt x="396" y="249"/>
                </a:lnTo>
                <a:cubicBezTo>
                  <a:pt x="407" y="238"/>
                  <a:pt x="413" y="223"/>
                  <a:pt x="413" y="207"/>
                </a:cubicBezTo>
                <a:cubicBezTo>
                  <a:pt x="413" y="191"/>
                  <a:pt x="407" y="176"/>
                  <a:pt x="396" y="164"/>
                </a:cubicBezTo>
                <a:close/>
                <a:moveTo>
                  <a:pt x="146" y="261"/>
                </a:moveTo>
                <a:lnTo>
                  <a:pt x="124" y="261"/>
                </a:lnTo>
                <a:lnTo>
                  <a:pt x="104" y="225"/>
                </a:lnTo>
                <a:cubicBezTo>
                  <a:pt x="99" y="215"/>
                  <a:pt x="93" y="203"/>
                  <a:pt x="88" y="192"/>
                </a:cubicBezTo>
                <a:lnTo>
                  <a:pt x="88" y="192"/>
                </a:lnTo>
                <a:cubicBezTo>
                  <a:pt x="88" y="204"/>
                  <a:pt x="89" y="217"/>
                  <a:pt x="89" y="232"/>
                </a:cubicBezTo>
                <a:lnTo>
                  <a:pt x="89" y="261"/>
                </a:lnTo>
                <a:lnTo>
                  <a:pt x="69" y="261"/>
                </a:lnTo>
                <a:lnTo>
                  <a:pt x="69" y="167"/>
                </a:lnTo>
                <a:lnTo>
                  <a:pt x="94" y="167"/>
                </a:lnTo>
                <a:lnTo>
                  <a:pt x="113" y="201"/>
                </a:lnTo>
                <a:cubicBezTo>
                  <a:pt x="119" y="211"/>
                  <a:pt x="124" y="223"/>
                  <a:pt x="128" y="233"/>
                </a:cubicBezTo>
                <a:lnTo>
                  <a:pt x="129" y="233"/>
                </a:lnTo>
                <a:cubicBezTo>
                  <a:pt x="128" y="221"/>
                  <a:pt x="127" y="209"/>
                  <a:pt x="127" y="195"/>
                </a:cubicBezTo>
                <a:lnTo>
                  <a:pt x="127" y="167"/>
                </a:lnTo>
                <a:lnTo>
                  <a:pt x="146" y="167"/>
                </a:lnTo>
                <a:lnTo>
                  <a:pt x="146" y="261"/>
                </a:lnTo>
                <a:lnTo>
                  <a:pt x="146" y="261"/>
                </a:lnTo>
                <a:close/>
                <a:moveTo>
                  <a:pt x="224" y="261"/>
                </a:moveTo>
                <a:lnTo>
                  <a:pt x="165" y="261"/>
                </a:lnTo>
                <a:lnTo>
                  <a:pt x="165" y="167"/>
                </a:lnTo>
                <a:lnTo>
                  <a:pt x="222" y="167"/>
                </a:lnTo>
                <a:lnTo>
                  <a:pt x="222" y="185"/>
                </a:lnTo>
                <a:lnTo>
                  <a:pt x="186" y="185"/>
                </a:lnTo>
                <a:lnTo>
                  <a:pt x="186" y="204"/>
                </a:lnTo>
                <a:lnTo>
                  <a:pt x="220" y="204"/>
                </a:lnTo>
                <a:lnTo>
                  <a:pt x="220" y="221"/>
                </a:lnTo>
                <a:lnTo>
                  <a:pt x="186" y="221"/>
                </a:lnTo>
                <a:lnTo>
                  <a:pt x="186" y="243"/>
                </a:lnTo>
                <a:lnTo>
                  <a:pt x="224" y="243"/>
                </a:lnTo>
                <a:lnTo>
                  <a:pt x="224" y="261"/>
                </a:lnTo>
                <a:lnTo>
                  <a:pt x="224" y="261"/>
                </a:lnTo>
                <a:close/>
                <a:moveTo>
                  <a:pt x="327" y="261"/>
                </a:moveTo>
                <a:lnTo>
                  <a:pt x="305" y="261"/>
                </a:lnTo>
                <a:lnTo>
                  <a:pt x="297" y="220"/>
                </a:lnTo>
                <a:cubicBezTo>
                  <a:pt x="295" y="211"/>
                  <a:pt x="293" y="202"/>
                  <a:pt x="292" y="192"/>
                </a:cubicBezTo>
                <a:lnTo>
                  <a:pt x="292" y="192"/>
                </a:lnTo>
                <a:cubicBezTo>
                  <a:pt x="290" y="202"/>
                  <a:pt x="289" y="211"/>
                  <a:pt x="287" y="220"/>
                </a:cubicBezTo>
                <a:lnTo>
                  <a:pt x="278" y="261"/>
                </a:lnTo>
                <a:lnTo>
                  <a:pt x="255" y="261"/>
                </a:lnTo>
                <a:lnTo>
                  <a:pt x="232" y="167"/>
                </a:lnTo>
                <a:lnTo>
                  <a:pt x="255" y="167"/>
                </a:lnTo>
                <a:lnTo>
                  <a:pt x="262" y="206"/>
                </a:lnTo>
                <a:cubicBezTo>
                  <a:pt x="264" y="217"/>
                  <a:pt x="266" y="229"/>
                  <a:pt x="268" y="238"/>
                </a:cubicBezTo>
                <a:lnTo>
                  <a:pt x="268" y="238"/>
                </a:lnTo>
                <a:cubicBezTo>
                  <a:pt x="269" y="228"/>
                  <a:pt x="272" y="217"/>
                  <a:pt x="274" y="206"/>
                </a:cubicBezTo>
                <a:lnTo>
                  <a:pt x="282" y="167"/>
                </a:lnTo>
                <a:lnTo>
                  <a:pt x="304" y="167"/>
                </a:lnTo>
                <a:lnTo>
                  <a:pt x="312" y="207"/>
                </a:lnTo>
                <a:cubicBezTo>
                  <a:pt x="314" y="218"/>
                  <a:pt x="315" y="228"/>
                  <a:pt x="317" y="238"/>
                </a:cubicBezTo>
                <a:lnTo>
                  <a:pt x="317" y="238"/>
                </a:lnTo>
                <a:cubicBezTo>
                  <a:pt x="318" y="228"/>
                  <a:pt x="320" y="217"/>
                  <a:pt x="322" y="206"/>
                </a:cubicBezTo>
                <a:lnTo>
                  <a:pt x="330" y="167"/>
                </a:lnTo>
                <a:lnTo>
                  <a:pt x="351" y="167"/>
                </a:lnTo>
                <a:lnTo>
                  <a:pt x="327" y="2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29" name="price-ticket_70951"/>
          <p:cNvSpPr/>
          <p:nvPr/>
        </p:nvSpPr>
        <p:spPr>
          <a:xfrm>
            <a:off x="6527789" y="4489564"/>
            <a:ext cx="334855" cy="341960"/>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31" name="椭圆 30"/>
          <p:cNvSpPr/>
          <p:nvPr/>
        </p:nvSpPr>
        <p:spPr>
          <a:xfrm>
            <a:off x="1395856" y="203877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2" name="文本框 31"/>
          <p:cNvSpPr txBox="1"/>
          <p:nvPr/>
        </p:nvSpPr>
        <p:spPr>
          <a:xfrm>
            <a:off x="1708721" y="1776132"/>
            <a:ext cx="369189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01.</a:t>
            </a:r>
            <a:r>
              <a:rPr lang="zh-CN" altLang="en-US" sz="2400" dirty="0">
                <a:solidFill>
                  <a:schemeClr val="accent1"/>
                </a:solidFill>
                <a:latin typeface="+mj-ea"/>
                <a:ea typeface="+mj-ea"/>
              </a:rPr>
              <a:t> 动物图片数据集的获取</a:t>
            </a:r>
          </a:p>
        </p:txBody>
      </p:sp>
      <p:grpSp>
        <p:nvGrpSpPr>
          <p:cNvPr id="14" name="组合 13"/>
          <p:cNvGrpSpPr/>
          <p:nvPr/>
        </p:nvGrpSpPr>
        <p:grpSpPr>
          <a:xfrm>
            <a:off x="5494020" y="697230"/>
            <a:ext cx="6299835" cy="2673985"/>
            <a:chOff x="8652" y="1098"/>
            <a:chExt cx="9921" cy="4211"/>
          </a:xfrm>
        </p:grpSpPr>
        <p:pic>
          <p:nvPicPr>
            <p:cNvPr id="7" name="图片 6" descr="ox"/>
            <p:cNvPicPr>
              <a:picLocks noChangeAspect="1"/>
            </p:cNvPicPr>
            <p:nvPr/>
          </p:nvPicPr>
          <p:blipFill>
            <a:blip r:embed="rId3"/>
            <a:stretch>
              <a:fillRect/>
            </a:stretch>
          </p:blipFill>
          <p:spPr>
            <a:xfrm>
              <a:off x="8652" y="1112"/>
              <a:ext cx="2133" cy="2405"/>
            </a:xfrm>
            <a:prstGeom prst="rect">
              <a:avLst/>
            </a:prstGeom>
          </p:spPr>
        </p:pic>
        <p:pic>
          <p:nvPicPr>
            <p:cNvPr id="10" name="图片 9" descr="tiger"/>
            <p:cNvPicPr>
              <a:picLocks noChangeAspect="1"/>
            </p:cNvPicPr>
            <p:nvPr/>
          </p:nvPicPr>
          <p:blipFill>
            <a:blip r:embed="rId4"/>
            <a:stretch>
              <a:fillRect/>
            </a:stretch>
          </p:blipFill>
          <p:spPr>
            <a:xfrm>
              <a:off x="10785" y="1098"/>
              <a:ext cx="2556" cy="2405"/>
            </a:xfrm>
            <a:prstGeom prst="rect">
              <a:avLst/>
            </a:prstGeom>
          </p:spPr>
        </p:pic>
        <p:pic>
          <p:nvPicPr>
            <p:cNvPr id="11" name="图片 10" descr="rabbit"/>
            <p:cNvPicPr>
              <a:picLocks noChangeAspect="1"/>
            </p:cNvPicPr>
            <p:nvPr/>
          </p:nvPicPr>
          <p:blipFill>
            <a:blip r:embed="rId5"/>
            <a:stretch>
              <a:fillRect/>
            </a:stretch>
          </p:blipFill>
          <p:spPr>
            <a:xfrm>
              <a:off x="13341" y="1107"/>
              <a:ext cx="1357" cy="2400"/>
            </a:xfrm>
            <a:prstGeom prst="rect">
              <a:avLst/>
            </a:prstGeom>
          </p:spPr>
        </p:pic>
        <p:pic>
          <p:nvPicPr>
            <p:cNvPr id="33" name="图片 32" descr="snake"/>
            <p:cNvPicPr>
              <a:picLocks noChangeAspect="1"/>
            </p:cNvPicPr>
            <p:nvPr/>
          </p:nvPicPr>
          <p:blipFill>
            <a:blip r:embed="rId6"/>
            <a:stretch>
              <a:fillRect/>
            </a:stretch>
          </p:blipFill>
          <p:spPr>
            <a:xfrm>
              <a:off x="14698" y="1123"/>
              <a:ext cx="1802" cy="2394"/>
            </a:xfrm>
            <a:prstGeom prst="rect">
              <a:avLst/>
            </a:prstGeom>
          </p:spPr>
        </p:pic>
        <p:pic>
          <p:nvPicPr>
            <p:cNvPr id="34" name="图片 33" descr="horse"/>
            <p:cNvPicPr>
              <a:picLocks noChangeAspect="1"/>
            </p:cNvPicPr>
            <p:nvPr/>
          </p:nvPicPr>
          <p:blipFill>
            <a:blip r:embed="rId7"/>
            <a:stretch>
              <a:fillRect/>
            </a:stretch>
          </p:blipFill>
          <p:spPr>
            <a:xfrm>
              <a:off x="16500" y="1123"/>
              <a:ext cx="2073" cy="2341"/>
            </a:xfrm>
            <a:prstGeom prst="rect">
              <a:avLst/>
            </a:prstGeom>
          </p:spPr>
        </p:pic>
        <p:pic>
          <p:nvPicPr>
            <p:cNvPr id="35" name="图片 34" descr="goat"/>
            <p:cNvPicPr>
              <a:picLocks noChangeAspect="1"/>
            </p:cNvPicPr>
            <p:nvPr/>
          </p:nvPicPr>
          <p:blipFill>
            <a:blip r:embed="rId8"/>
            <a:stretch>
              <a:fillRect/>
            </a:stretch>
          </p:blipFill>
          <p:spPr>
            <a:xfrm>
              <a:off x="8652" y="3503"/>
              <a:ext cx="1731" cy="1806"/>
            </a:xfrm>
            <a:prstGeom prst="rect">
              <a:avLst/>
            </a:prstGeom>
          </p:spPr>
        </p:pic>
        <p:pic>
          <p:nvPicPr>
            <p:cNvPr id="36" name="图片 35" descr="monkey"/>
            <p:cNvPicPr>
              <a:picLocks noChangeAspect="1"/>
            </p:cNvPicPr>
            <p:nvPr/>
          </p:nvPicPr>
          <p:blipFill>
            <a:blip r:embed="rId9"/>
            <a:stretch>
              <a:fillRect/>
            </a:stretch>
          </p:blipFill>
          <p:spPr>
            <a:xfrm>
              <a:off x="10383" y="3503"/>
              <a:ext cx="1715" cy="1800"/>
            </a:xfrm>
            <a:prstGeom prst="rect">
              <a:avLst/>
            </a:prstGeom>
          </p:spPr>
        </p:pic>
        <p:pic>
          <p:nvPicPr>
            <p:cNvPr id="37" name="图片 36" descr="rooster"/>
            <p:cNvPicPr>
              <a:picLocks noChangeAspect="1"/>
            </p:cNvPicPr>
            <p:nvPr/>
          </p:nvPicPr>
          <p:blipFill>
            <a:blip r:embed="rId10"/>
            <a:stretch>
              <a:fillRect/>
            </a:stretch>
          </p:blipFill>
          <p:spPr>
            <a:xfrm>
              <a:off x="12098" y="3461"/>
              <a:ext cx="2314" cy="1840"/>
            </a:xfrm>
            <a:prstGeom prst="rect">
              <a:avLst/>
            </a:prstGeom>
          </p:spPr>
        </p:pic>
        <p:pic>
          <p:nvPicPr>
            <p:cNvPr id="38" name="图片 37" descr="dog"/>
            <p:cNvPicPr>
              <a:picLocks noChangeAspect="1"/>
            </p:cNvPicPr>
            <p:nvPr/>
          </p:nvPicPr>
          <p:blipFill>
            <a:blip r:embed="rId11"/>
            <a:stretch>
              <a:fillRect/>
            </a:stretch>
          </p:blipFill>
          <p:spPr>
            <a:xfrm>
              <a:off x="14364" y="3458"/>
              <a:ext cx="2321" cy="1843"/>
            </a:xfrm>
            <a:prstGeom prst="rect">
              <a:avLst/>
            </a:prstGeom>
          </p:spPr>
        </p:pic>
        <p:pic>
          <p:nvPicPr>
            <p:cNvPr id="39" name="图片 38" descr="pig"/>
            <p:cNvPicPr>
              <a:picLocks noChangeAspect="1"/>
            </p:cNvPicPr>
            <p:nvPr/>
          </p:nvPicPr>
          <p:blipFill>
            <a:blip r:embed="rId12"/>
            <a:stretch>
              <a:fillRect/>
            </a:stretch>
          </p:blipFill>
          <p:spPr>
            <a:xfrm>
              <a:off x="16619" y="3461"/>
              <a:ext cx="1955" cy="1843"/>
            </a:xfrm>
            <a:prstGeom prst="rect">
              <a:avLst/>
            </a:prstGeom>
          </p:spPr>
        </p:pic>
      </p:grpSp>
      <p:sp>
        <p:nvSpPr>
          <p:cNvPr id="15" name="文本框 14">
            <a:extLst>
              <a:ext uri="{FF2B5EF4-FFF2-40B4-BE49-F238E27FC236}">
                <a16:creationId xmlns:a16="http://schemas.microsoft.com/office/drawing/2014/main" id="{4D119F49-E64A-CF7E-DBC9-7A59711B4F48}"/>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vert="horz" lIns="90170" tIns="46990" rIns="90170" bIns="46990" rtlCol="0" anchor="ctr" anchorCtr="0">
            <a:noAutofit/>
          </a:bodyPr>
          <a:lstStyle/>
          <a:p>
            <a:r>
              <a:rPr sz="2800" b="0" dirty="0">
                <a:latin typeface="+mj-ea"/>
                <a:ea typeface="+mj-ea"/>
              </a:rPr>
              <a:t>卷积神经网络的搭建与训练</a:t>
            </a:r>
          </a:p>
        </p:txBody>
      </p:sp>
      <p:sp>
        <p:nvSpPr>
          <p:cNvPr id="49" name="泪滴形 48"/>
          <p:cNvSpPr/>
          <p:nvPr/>
        </p:nvSpPr>
        <p:spPr>
          <a:xfrm>
            <a:off x="2380759" y="130498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50" name="文本框 49"/>
          <p:cNvSpPr txBox="1"/>
          <p:nvPr/>
        </p:nvSpPr>
        <p:spPr>
          <a:xfrm>
            <a:off x="3976515" y="1514865"/>
            <a:ext cx="5270500" cy="738505"/>
          </a:xfrm>
          <a:prstGeom prst="rect">
            <a:avLst/>
          </a:prstGeom>
          <a:noFill/>
        </p:spPr>
        <p:txBody>
          <a:bodyPr wrap="none" lIns="0" tIns="0" rIns="0" bIns="0" rtlCol="0" anchor="t">
            <a:spAutoFit/>
          </a:bodyPr>
          <a:lstStyle/>
          <a:p>
            <a:pPr algn="dist"/>
            <a:r>
              <a:rPr lang="zh-CN" altLang="en-US" sz="2400" dirty="0">
                <a:solidFill>
                  <a:schemeClr val="accent1"/>
                </a:solidFill>
                <a:latin typeface="+mj-ea"/>
                <a:ea typeface="+mj-ea"/>
              </a:rPr>
              <a:t>选择卷积神经网络 </a:t>
            </a:r>
            <a:r>
              <a:rPr lang="en-US" sz="2400" dirty="0">
                <a:solidFill>
                  <a:schemeClr val="accent1"/>
                </a:solidFill>
                <a:sym typeface="+mn-ea"/>
              </a:rPr>
              <a:t>VGG16</a:t>
            </a:r>
            <a:r>
              <a:rPr lang="zh-CN" altLang="en-US" sz="2400" dirty="0">
                <a:solidFill>
                  <a:schemeClr val="accent1"/>
                </a:solidFill>
                <a:sym typeface="+mn-ea"/>
              </a:rPr>
              <a:t>和</a:t>
            </a:r>
            <a:r>
              <a:rPr lang="en-US" altLang="zh-CN" sz="2400" dirty="0">
                <a:solidFill>
                  <a:schemeClr val="accent1"/>
                </a:solidFill>
                <a:sym typeface="+mn-ea"/>
              </a:rPr>
              <a:t>RepVGG</a:t>
            </a:r>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2" name="泪滴形 1"/>
          <p:cNvSpPr/>
          <p:nvPr/>
        </p:nvSpPr>
        <p:spPr>
          <a:xfrm>
            <a:off x="2380759" y="285692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3" name="文本框 2"/>
          <p:cNvSpPr txBox="1"/>
          <p:nvPr/>
        </p:nvSpPr>
        <p:spPr>
          <a:xfrm>
            <a:off x="3976515" y="3110620"/>
            <a:ext cx="1828800" cy="368935"/>
          </a:xfrm>
          <a:prstGeom prst="rect">
            <a:avLst/>
          </a:prstGeom>
          <a:noFill/>
        </p:spPr>
        <p:txBody>
          <a:bodyPr wrap="none" lIns="0" tIns="0" rIns="0" bIns="0" rtlCol="0" anchor="t">
            <a:spAutoFit/>
          </a:bodyPr>
          <a:lstStyle/>
          <a:p>
            <a:pPr algn="ctr"/>
            <a:r>
              <a:rPr lang="zh-CN" altLang="en-US" sz="2400">
                <a:solidFill>
                  <a:schemeClr val="accent1"/>
                </a:solidFill>
                <a:latin typeface="+mj-ea"/>
                <a:ea typeface="+mj-ea"/>
              </a:rPr>
              <a:t>搭建模型组网</a:t>
            </a:r>
          </a:p>
        </p:txBody>
      </p:sp>
      <p:sp>
        <p:nvSpPr>
          <p:cNvPr id="4" name="泪滴形 3"/>
          <p:cNvSpPr/>
          <p:nvPr/>
        </p:nvSpPr>
        <p:spPr>
          <a:xfrm>
            <a:off x="2380759" y="4596189"/>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5" name="文本框 4"/>
          <p:cNvSpPr txBox="1"/>
          <p:nvPr/>
        </p:nvSpPr>
        <p:spPr>
          <a:xfrm>
            <a:off x="3976370" y="4685665"/>
            <a:ext cx="4319905" cy="1107996"/>
          </a:xfrm>
          <a:prstGeom prst="rect">
            <a:avLst/>
          </a:prstGeom>
          <a:noFill/>
        </p:spPr>
        <p:txBody>
          <a:bodyPr wrap="square" lIns="0" tIns="0" rIns="0" bIns="0" rtlCol="0" anchor="t">
            <a:spAutoFit/>
          </a:bodyPr>
          <a:lstStyle/>
          <a:p>
            <a:pPr algn="dist"/>
            <a:r>
              <a:rPr lang="zh-CN" altLang="en-US" sz="2400" dirty="0">
                <a:solidFill>
                  <a:schemeClr val="accent1"/>
                </a:solidFill>
                <a:latin typeface="+mj-ea"/>
                <a:ea typeface="+mj-ea"/>
              </a:rPr>
              <a:t>模型训练：</a:t>
            </a:r>
            <a:r>
              <a:rPr lang="zh-CN" altLang="en-US" sz="2400" dirty="0">
                <a:solidFill>
                  <a:schemeClr val="accent1"/>
                </a:solidFill>
                <a:sym typeface="+mn-ea"/>
              </a:rPr>
              <a:t>超参设置和模型评估</a:t>
            </a:r>
            <a:endParaRPr lang="zh-CN" altLang="en-US" sz="2400" dirty="0">
              <a:solidFill>
                <a:schemeClr val="accent1"/>
              </a:solidFill>
            </a:endParaRPr>
          </a:p>
          <a:p>
            <a:pPr algn="dist"/>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7" name="文本框 6">
            <a:extLst>
              <a:ext uri="{FF2B5EF4-FFF2-40B4-BE49-F238E27FC236}">
                <a16:creationId xmlns:a16="http://schemas.microsoft.com/office/drawing/2014/main" id="{25381E04-1EDD-2DBF-E4C7-61F9DC5880F7}"/>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1535" y="624840"/>
            <a:ext cx="9725660" cy="441960"/>
          </a:xfrm>
        </p:spPr>
        <p:txBody>
          <a:bodyPr anchor="ctr">
            <a:noAutofit/>
          </a:bodyPr>
          <a:lstStyle/>
          <a:p>
            <a:pPr defTabSz="0"/>
            <a:r>
              <a:rPr sz="3200" b="0" dirty="0">
                <a:latin typeface="+mj-ea"/>
                <a:ea typeface="+mj-ea"/>
              </a:rPr>
              <a:t>通过</a:t>
            </a:r>
            <a:r>
              <a:rPr lang="en-US" altLang="zh-CN" sz="3200" b="0" dirty="0">
                <a:latin typeface="+mj-ea"/>
                <a:ea typeface="+mj-ea"/>
              </a:rPr>
              <a:t>VGG16</a:t>
            </a:r>
            <a:r>
              <a:rPr sz="3200" b="0" dirty="0">
                <a:latin typeface="+mj-ea"/>
                <a:ea typeface="+mj-ea"/>
              </a:rPr>
              <a:t>和</a:t>
            </a:r>
            <a:r>
              <a:rPr lang="en-US" altLang="zh-CN" sz="3200" b="0" dirty="0">
                <a:latin typeface="+mj-ea"/>
                <a:ea typeface="+mj-ea"/>
              </a:rPr>
              <a:t>RepVGG</a:t>
            </a:r>
            <a:r>
              <a:rPr sz="3200" b="0" dirty="0">
                <a:latin typeface="+mj-ea"/>
                <a:ea typeface="+mj-ea"/>
              </a:rPr>
              <a:t>模型的预测进行动物预测</a:t>
            </a:r>
          </a:p>
        </p:txBody>
      </p:sp>
      <p:sp>
        <p:nvSpPr>
          <p:cNvPr id="19" name="矩形 18">
            <a:extLst>
              <a:ext uri="{FF2B5EF4-FFF2-40B4-BE49-F238E27FC236}">
                <a16:creationId xmlns:a16="http://schemas.microsoft.com/office/drawing/2014/main" id="{7476B868-D74E-7529-1A13-FC9EBE5DDA4D}"/>
              </a:ext>
            </a:extLst>
          </p:cNvPr>
          <p:cNvSpPr/>
          <p:nvPr/>
        </p:nvSpPr>
        <p:spPr>
          <a:xfrm>
            <a:off x="4119880" y="1539875"/>
            <a:ext cx="4926965" cy="3145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032CD0A-671F-1E18-1326-3ED2937D3D29}"/>
              </a:ext>
            </a:extLst>
          </p:cNvPr>
          <p:cNvSpPr txBox="1"/>
          <p:nvPr/>
        </p:nvSpPr>
        <p:spPr>
          <a:xfrm>
            <a:off x="4107180" y="1544617"/>
            <a:ext cx="803275" cy="461665"/>
          </a:xfrm>
          <a:prstGeom prst="rect">
            <a:avLst/>
          </a:prstGeom>
          <a:noFill/>
        </p:spPr>
        <p:txBody>
          <a:bodyPr wrap="square" rtlCol="0">
            <a:spAutoFit/>
          </a:bodyPr>
          <a:lstStyle/>
          <a:p>
            <a:r>
              <a:rPr lang="zh-CN" altLang="en-US" sz="2400" dirty="0"/>
              <a:t>系统</a:t>
            </a:r>
          </a:p>
        </p:txBody>
      </p:sp>
      <p:sp>
        <p:nvSpPr>
          <p:cNvPr id="21" name="圆角矩形 4">
            <a:extLst>
              <a:ext uri="{FF2B5EF4-FFF2-40B4-BE49-F238E27FC236}">
                <a16:creationId xmlns:a16="http://schemas.microsoft.com/office/drawing/2014/main" id="{1A5332DE-91CD-3679-8D64-B6E6FE9DD8B9}"/>
              </a:ext>
            </a:extLst>
          </p:cNvPr>
          <p:cNvSpPr/>
          <p:nvPr/>
        </p:nvSpPr>
        <p:spPr>
          <a:xfrm>
            <a:off x="1845627" y="2585085"/>
            <a:ext cx="1547495" cy="10617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22" name="文本框 21">
            <a:extLst>
              <a:ext uri="{FF2B5EF4-FFF2-40B4-BE49-F238E27FC236}">
                <a16:creationId xmlns:a16="http://schemas.microsoft.com/office/drawing/2014/main" id="{9E4FDD8E-CDE1-B524-07F4-E2A94A401239}"/>
              </a:ext>
            </a:extLst>
          </p:cNvPr>
          <p:cNvSpPr txBox="1"/>
          <p:nvPr/>
        </p:nvSpPr>
        <p:spPr>
          <a:xfrm>
            <a:off x="2191569" y="2825095"/>
            <a:ext cx="805481" cy="461665"/>
          </a:xfrm>
          <a:prstGeom prst="rect">
            <a:avLst/>
          </a:prstGeom>
          <a:noFill/>
        </p:spPr>
        <p:txBody>
          <a:bodyPr wrap="square" rtlCol="0">
            <a:spAutoFit/>
          </a:bodyPr>
          <a:lstStyle/>
          <a:p>
            <a:r>
              <a:rPr lang="zh-CN" altLang="en-US" sz="2400" dirty="0"/>
              <a:t>输入</a:t>
            </a:r>
          </a:p>
        </p:txBody>
      </p:sp>
      <p:sp>
        <p:nvSpPr>
          <p:cNvPr id="23" name="圆角矩形 6">
            <a:extLst>
              <a:ext uri="{FF2B5EF4-FFF2-40B4-BE49-F238E27FC236}">
                <a16:creationId xmlns:a16="http://schemas.microsoft.com/office/drawing/2014/main" id="{EB71D7B8-1C45-41FF-61BF-7145885155A0}"/>
              </a:ext>
            </a:extLst>
          </p:cNvPr>
          <p:cNvSpPr/>
          <p:nvPr/>
        </p:nvSpPr>
        <p:spPr>
          <a:xfrm>
            <a:off x="4107180" y="2663825"/>
            <a:ext cx="2500630" cy="128524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11BA21D-903D-BF10-7D96-722870F2008F}"/>
              </a:ext>
            </a:extLst>
          </p:cNvPr>
          <p:cNvSpPr txBox="1"/>
          <p:nvPr/>
        </p:nvSpPr>
        <p:spPr>
          <a:xfrm>
            <a:off x="4440238" y="2741156"/>
            <a:ext cx="1927860" cy="1200329"/>
          </a:xfrm>
          <a:prstGeom prst="rect">
            <a:avLst/>
          </a:prstGeom>
          <a:noFill/>
        </p:spPr>
        <p:txBody>
          <a:bodyPr wrap="square" rtlCol="0">
            <a:spAutoFit/>
          </a:bodyPr>
          <a:lstStyle/>
          <a:p>
            <a:r>
              <a:rPr lang="en-US" altLang="zh-CN" sz="2400" dirty="0"/>
              <a:t>VGG16</a:t>
            </a:r>
          </a:p>
          <a:p>
            <a:r>
              <a:rPr lang="zh-CN" altLang="en-US" sz="2400" dirty="0"/>
              <a:t>或</a:t>
            </a:r>
          </a:p>
          <a:p>
            <a:r>
              <a:rPr lang="en-US" altLang="zh-CN" sz="2400" dirty="0" err="1"/>
              <a:t>RepVGG</a:t>
            </a:r>
            <a:endParaRPr lang="en-US" altLang="zh-CN" sz="2400" dirty="0"/>
          </a:p>
        </p:txBody>
      </p:sp>
      <p:sp>
        <p:nvSpPr>
          <p:cNvPr id="25" name="文本框 24">
            <a:extLst>
              <a:ext uri="{FF2B5EF4-FFF2-40B4-BE49-F238E27FC236}">
                <a16:creationId xmlns:a16="http://schemas.microsoft.com/office/drawing/2014/main" id="{5405CD0C-1562-D03C-784B-0B440ABD46E1}"/>
              </a:ext>
            </a:extLst>
          </p:cNvPr>
          <p:cNvSpPr txBox="1"/>
          <p:nvPr/>
        </p:nvSpPr>
        <p:spPr>
          <a:xfrm>
            <a:off x="4155123" y="2248524"/>
            <a:ext cx="2051050" cy="461665"/>
          </a:xfrm>
          <a:prstGeom prst="rect">
            <a:avLst/>
          </a:prstGeom>
          <a:noFill/>
        </p:spPr>
        <p:txBody>
          <a:bodyPr wrap="square" rtlCol="0">
            <a:spAutoFit/>
          </a:bodyPr>
          <a:lstStyle/>
          <a:p>
            <a:r>
              <a:rPr lang="zh-CN" altLang="en-US" sz="2400" dirty="0"/>
              <a:t>卷积神经网络</a:t>
            </a:r>
          </a:p>
        </p:txBody>
      </p:sp>
      <p:sp>
        <p:nvSpPr>
          <p:cNvPr id="26" name="圆角矩形 9">
            <a:extLst>
              <a:ext uri="{FF2B5EF4-FFF2-40B4-BE49-F238E27FC236}">
                <a16:creationId xmlns:a16="http://schemas.microsoft.com/office/drawing/2014/main" id="{51898911-1DF2-FAB7-B0A9-2C3B7EB8C621}"/>
              </a:ext>
            </a:extLst>
          </p:cNvPr>
          <p:cNvSpPr/>
          <p:nvPr/>
        </p:nvSpPr>
        <p:spPr>
          <a:xfrm>
            <a:off x="9694545" y="2860040"/>
            <a:ext cx="1459230" cy="9091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F95F36-0395-90A9-89C4-36FABA9BFF10}"/>
              </a:ext>
            </a:extLst>
          </p:cNvPr>
          <p:cNvSpPr txBox="1"/>
          <p:nvPr/>
        </p:nvSpPr>
        <p:spPr>
          <a:xfrm>
            <a:off x="9637395" y="3023870"/>
            <a:ext cx="1573530" cy="830997"/>
          </a:xfrm>
          <a:prstGeom prst="rect">
            <a:avLst/>
          </a:prstGeom>
          <a:noFill/>
        </p:spPr>
        <p:txBody>
          <a:bodyPr wrap="square" rtlCol="0">
            <a:spAutoFit/>
          </a:bodyPr>
          <a:lstStyle/>
          <a:p>
            <a:pPr algn="ctr"/>
            <a:r>
              <a:rPr lang="zh-CN" altLang="en-US" sz="2400" dirty="0"/>
              <a:t>输出</a:t>
            </a:r>
          </a:p>
          <a:p>
            <a:pPr algn="ctr"/>
            <a:r>
              <a:rPr lang="zh-CN" altLang="en-US" sz="2400" dirty="0"/>
              <a:t>动物种类</a:t>
            </a:r>
          </a:p>
        </p:txBody>
      </p:sp>
      <p:cxnSp>
        <p:nvCxnSpPr>
          <p:cNvPr id="28" name="直接箭头连接符 27">
            <a:extLst>
              <a:ext uri="{FF2B5EF4-FFF2-40B4-BE49-F238E27FC236}">
                <a16:creationId xmlns:a16="http://schemas.microsoft.com/office/drawing/2014/main" id="{757D651C-5833-0FD4-4F67-294F0D16A03E}"/>
              </a:ext>
            </a:extLst>
          </p:cNvPr>
          <p:cNvCxnSpPr>
            <a:cxnSpLocks/>
            <a:stCxn id="21" idx="3"/>
            <a:endCxn id="19" idx="1"/>
          </p:cNvCxnSpPr>
          <p:nvPr/>
        </p:nvCxnSpPr>
        <p:spPr>
          <a:xfrm flipV="1">
            <a:off x="3393122" y="3112453"/>
            <a:ext cx="726758" cy="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12">
            <a:extLst>
              <a:ext uri="{FF2B5EF4-FFF2-40B4-BE49-F238E27FC236}">
                <a16:creationId xmlns:a16="http://schemas.microsoft.com/office/drawing/2014/main" id="{BF7CF291-2900-7279-0D2C-2F526E3FD3B1}"/>
              </a:ext>
            </a:extLst>
          </p:cNvPr>
          <p:cNvSpPr/>
          <p:nvPr/>
        </p:nvSpPr>
        <p:spPr>
          <a:xfrm>
            <a:off x="6944361" y="2969260"/>
            <a:ext cx="1911032" cy="72263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7455B-A7ED-1AE1-6838-0C581BAFD17A}"/>
              </a:ext>
            </a:extLst>
          </p:cNvPr>
          <p:cNvSpPr txBox="1"/>
          <p:nvPr/>
        </p:nvSpPr>
        <p:spPr>
          <a:xfrm>
            <a:off x="6890068" y="3128645"/>
            <a:ext cx="2051367" cy="461665"/>
          </a:xfrm>
          <a:prstGeom prst="rect">
            <a:avLst/>
          </a:prstGeom>
          <a:noFill/>
        </p:spPr>
        <p:txBody>
          <a:bodyPr wrap="square" rtlCol="0">
            <a:spAutoFit/>
          </a:bodyPr>
          <a:lstStyle/>
          <a:p>
            <a:r>
              <a:rPr lang="zh-CN" altLang="en-US" sz="2400" dirty="0"/>
              <a:t>预测动物种类</a:t>
            </a:r>
          </a:p>
        </p:txBody>
      </p:sp>
      <p:cxnSp>
        <p:nvCxnSpPr>
          <p:cNvPr id="31" name="直接箭头连接符 30">
            <a:extLst>
              <a:ext uri="{FF2B5EF4-FFF2-40B4-BE49-F238E27FC236}">
                <a16:creationId xmlns:a16="http://schemas.microsoft.com/office/drawing/2014/main" id="{2531D6D4-D6B5-D660-BB6A-9AB16F62AFAE}"/>
              </a:ext>
            </a:extLst>
          </p:cNvPr>
          <p:cNvCxnSpPr>
            <a:cxnSpLocks/>
          </p:cNvCxnSpPr>
          <p:nvPr/>
        </p:nvCxnSpPr>
        <p:spPr>
          <a:xfrm>
            <a:off x="6558756" y="3359478"/>
            <a:ext cx="4040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D511E8C-4FA9-E046-AE1C-8499F9988EC3}"/>
              </a:ext>
            </a:extLst>
          </p:cNvPr>
          <p:cNvCxnSpPr>
            <a:cxnSpLocks/>
            <a:stCxn id="29" idx="3"/>
          </p:cNvCxnSpPr>
          <p:nvPr/>
        </p:nvCxnSpPr>
        <p:spPr>
          <a:xfrm flipV="1">
            <a:off x="8855393" y="3314591"/>
            <a:ext cx="839152" cy="15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E705973-DBE8-A149-3A11-BB67539E18FB}"/>
              </a:ext>
            </a:extLst>
          </p:cNvPr>
          <p:cNvSpPr txBox="1"/>
          <p:nvPr/>
        </p:nvSpPr>
        <p:spPr>
          <a:xfrm>
            <a:off x="1866906" y="3206730"/>
            <a:ext cx="1584321" cy="461665"/>
          </a:xfrm>
          <a:prstGeom prst="rect">
            <a:avLst/>
          </a:prstGeom>
          <a:noFill/>
        </p:spPr>
        <p:txBody>
          <a:bodyPr wrap="square" rtlCol="0">
            <a:spAutoFit/>
          </a:bodyPr>
          <a:lstStyle/>
          <a:p>
            <a:r>
              <a:rPr lang="zh-CN" altLang="en-US" sz="2400" dirty="0"/>
              <a:t>动物图片</a:t>
            </a:r>
          </a:p>
        </p:txBody>
      </p:sp>
      <p:sp>
        <p:nvSpPr>
          <p:cNvPr id="34" name="文本框 33">
            <a:extLst>
              <a:ext uri="{FF2B5EF4-FFF2-40B4-BE49-F238E27FC236}">
                <a16:creationId xmlns:a16="http://schemas.microsoft.com/office/drawing/2014/main" id="{E4317F0F-F917-B177-122F-3439E3A5CF66}"/>
              </a:ext>
            </a:extLst>
          </p:cNvPr>
          <p:cNvSpPr txBox="1"/>
          <p:nvPr/>
        </p:nvSpPr>
        <p:spPr>
          <a:xfrm>
            <a:off x="6126480" y="4949825"/>
            <a:ext cx="1536700" cy="368300"/>
          </a:xfrm>
          <a:prstGeom prst="rect">
            <a:avLst/>
          </a:prstGeom>
          <a:noFill/>
        </p:spPr>
        <p:txBody>
          <a:bodyPr wrap="square" rtlCol="0">
            <a:spAutoFit/>
          </a:bodyPr>
          <a:lstStyle/>
          <a:p>
            <a:r>
              <a:rPr lang="zh-CN" altLang="en-US"/>
              <a:t>流程</a:t>
            </a:r>
          </a:p>
        </p:txBody>
      </p:sp>
      <p:sp>
        <p:nvSpPr>
          <p:cNvPr id="4" name="文本框 3">
            <a:extLst>
              <a:ext uri="{FF2B5EF4-FFF2-40B4-BE49-F238E27FC236}">
                <a16:creationId xmlns:a16="http://schemas.microsoft.com/office/drawing/2014/main" id="{946D372C-9327-B3B5-6E28-E3E236CEE60E}"/>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ISLIDE.ICON" val="#407153;#405324;#405097;#405338;"/>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51PPT模板网   www.51pptmoban.com">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3744</TotalTime>
  <Words>1304</Words>
  <Application>Microsoft Office PowerPoint</Application>
  <PresentationFormat>宽屏</PresentationFormat>
  <Paragraphs>197</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OPPOSans B</vt:lpstr>
      <vt:lpstr>OPPOSans H</vt:lpstr>
      <vt:lpstr>OPPOSans M</vt:lpstr>
      <vt:lpstr>宋体</vt:lpstr>
      <vt:lpstr>Arial</vt:lpstr>
      <vt:lpstr>Calibri</vt:lpstr>
      <vt:lpstr>Times New Roman</vt:lpstr>
      <vt:lpstr>51PPT模板网   www.51pptmoban.com</vt:lpstr>
      <vt:lpstr>PowerPoint 演示文稿</vt:lpstr>
      <vt:lpstr>PowerPoint 演示文稿</vt:lpstr>
      <vt:lpstr>项目来源</vt:lpstr>
      <vt:lpstr>PowerPoint 演示文稿</vt:lpstr>
      <vt:lpstr>PowerPoint 演示文稿</vt:lpstr>
      <vt:lpstr>PowerPoint 演示文稿</vt:lpstr>
      <vt:lpstr>动物图片数据集的处理</vt:lpstr>
      <vt:lpstr>卷积神经网络的搭建与训练</vt:lpstr>
      <vt:lpstr>通过VGG16和RepVGG模型的预测进行动物预测</vt:lpstr>
      <vt:lpstr>PowerPoint 演示文稿</vt:lpstr>
      <vt:lpstr>预期交付物</vt:lpstr>
      <vt:lpstr>PowerPoint 演示文稿</vt:lpstr>
      <vt:lpstr>PowerPoint 演示文稿</vt:lpstr>
      <vt:lpstr>（1）如何选择合适的数据集的处理方式 是系统对动物图片数据集的处理的关键问题</vt:lpstr>
      <vt:lpstr>（2）如何选择合适的卷积神经网络模型并进行优化 是系统对卷积神经网络模型搭建与训练的关键问题</vt:lpstr>
      <vt:lpstr>PowerPoint 演示文稿</vt:lpstr>
      <vt:lpstr>（1）针对设计动物图片数据集的处理方式是系统对动物图片数据集的处理的关键问题，解决方案如下：  将所有图像格式 化为RGB格式；  原图随机裁切 为224*224大小；  数据将有50%的 概率水平翻转。  </vt:lpstr>
      <vt:lpstr>（2）针对选择合适的卷积神经网络模型并进行优化是系统对卷积神经网络模型搭建与训练的关键问题，解决方案如下：   确定学习率，学习率用于 确定随机梯度下降的步长；  对两种损失函数的比对，损 失函数是衡量模型的效果评估；  优化器的对比选择，采用 Adam优化器与Momentum优化器。 </vt:lpstr>
      <vt:lpstr>（2）针对选择合适的卷积神经网络模型并进行优化是系统对卷积神经网络模型搭建与训练的关键问题，解决方案如下：   Adam优化器与Momentum优化器各自优势： </vt:lpstr>
      <vt:lpstr>PowerPoint 演示文稿</vt:lpstr>
      <vt:lpstr>可行性分析</vt:lpstr>
      <vt:lpstr>可行性分析</vt:lpstr>
      <vt:lpstr>PowerPoint 演示文稿</vt:lpstr>
      <vt:lpstr>进度安排</vt:lpstr>
      <vt:lpstr>PowerPoint 演示文稿</vt:lpstr>
    </vt:vector>
  </TitlesOfParts>
  <Manager>51PPT模板网</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绿色简约几何风总结汇报商务通用ppt模板</dc:title>
  <dc:creator>冷晴</dc:creator>
  <cp:keywords>P界达人</cp:keywords>
  <dc:description>www.51pptmoban.com</dc:description>
  <cp:lastModifiedBy>He Routhleck</cp:lastModifiedBy>
  <cp:revision>51</cp:revision>
  <dcterms:created xsi:type="dcterms:W3CDTF">2022-01-18T08:04:09Z</dcterms:created>
  <dcterms:modified xsi:type="dcterms:W3CDTF">2022-11-02T09:37:59Z</dcterms:modified>
</cp:coreProperties>
</file>